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0" r:id="rId3"/>
    <p:sldId id="259" r:id="rId4"/>
    <p:sldId id="261" r:id="rId5"/>
    <p:sldId id="262"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960" autoAdjust="0"/>
  </p:normalViewPr>
  <p:slideViewPr>
    <p:cSldViewPr snapToGrid="0">
      <p:cViewPr varScale="1">
        <p:scale>
          <a:sx n="77" d="100"/>
          <a:sy n="77" d="100"/>
        </p:scale>
        <p:origin x="912" y="4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71582B-EDA1-4218-BA6A-DF129E37E523}" type="datetimeFigureOut">
              <a:rPr lang="en-US" smtClean="0"/>
              <a:t>8/19/2022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957D0-730F-4033-8642-48CF731E2D5F}" type="slidenum">
              <a:rPr lang="en-US" smtClean="0"/>
              <a:t>‹#›</a:t>
            </a:fld>
            <a:endParaRPr lang="en-US"/>
          </a:p>
        </p:txBody>
      </p:sp>
    </p:spTree>
    <p:extLst>
      <p:ext uri="{BB962C8B-B14F-4D97-AF65-F5344CB8AC3E}">
        <p14:creationId xmlns:p14="http://schemas.microsoft.com/office/powerpoint/2010/main" val="2002526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294C2-CFBE-E59C-FB93-26F6D444C3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CF954D-4A42-EFC0-1BA8-CA81BF1D21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1A4CC6-140F-501F-ABD9-A6B898DFF922}"/>
              </a:ext>
            </a:extLst>
          </p:cNvPr>
          <p:cNvSpPr>
            <a:spLocks noGrp="1"/>
          </p:cNvSpPr>
          <p:nvPr>
            <p:ph type="dt" sz="half" idx="10"/>
          </p:nvPr>
        </p:nvSpPr>
        <p:spPr/>
        <p:txBody>
          <a:bodyPr/>
          <a:lstStyle/>
          <a:p>
            <a:fld id="{3344711B-69AA-4C65-BA61-F29E1003D452}" type="datetimeFigureOut">
              <a:rPr lang="en-US" smtClean="0"/>
              <a:t>8/19/2022</a:t>
            </a:fld>
            <a:endParaRPr lang="en-US"/>
          </a:p>
        </p:txBody>
      </p:sp>
      <p:sp>
        <p:nvSpPr>
          <p:cNvPr id="5" name="Footer Placeholder 4">
            <a:extLst>
              <a:ext uri="{FF2B5EF4-FFF2-40B4-BE49-F238E27FC236}">
                <a16:creationId xmlns:a16="http://schemas.microsoft.com/office/drawing/2014/main" id="{9C25EF29-8D67-3990-D3DB-51525B9C3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97712-92C2-3969-7AA1-B9BE5DEDC2E0}"/>
              </a:ext>
            </a:extLst>
          </p:cNvPr>
          <p:cNvSpPr>
            <a:spLocks noGrp="1"/>
          </p:cNvSpPr>
          <p:nvPr>
            <p:ph type="sldNum" sz="quarter" idx="12"/>
          </p:nvPr>
        </p:nvSpPr>
        <p:spPr/>
        <p:txBody>
          <a:bodyPr/>
          <a:lstStyle/>
          <a:p>
            <a:fld id="{88B6D342-8B6C-40F8-AEF8-1C201C4894B8}" type="slidenum">
              <a:rPr lang="en-US" smtClean="0"/>
              <a:t>‹#›</a:t>
            </a:fld>
            <a:endParaRPr lang="en-US"/>
          </a:p>
        </p:txBody>
      </p:sp>
    </p:spTree>
    <p:extLst>
      <p:ext uri="{BB962C8B-B14F-4D97-AF65-F5344CB8AC3E}">
        <p14:creationId xmlns:p14="http://schemas.microsoft.com/office/powerpoint/2010/main" val="1550877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FC81-935C-0B5B-60E2-2613891DE7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75A366-13C5-406C-767C-F3DD9F68CF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4466F-C8A5-E765-A7D4-7D99B217B848}"/>
              </a:ext>
            </a:extLst>
          </p:cNvPr>
          <p:cNvSpPr>
            <a:spLocks noGrp="1"/>
          </p:cNvSpPr>
          <p:nvPr>
            <p:ph type="dt" sz="half" idx="10"/>
          </p:nvPr>
        </p:nvSpPr>
        <p:spPr/>
        <p:txBody>
          <a:bodyPr/>
          <a:lstStyle/>
          <a:p>
            <a:fld id="{3344711B-69AA-4C65-BA61-F29E1003D452}" type="datetimeFigureOut">
              <a:rPr lang="en-US" smtClean="0"/>
              <a:t>8/19/2022</a:t>
            </a:fld>
            <a:endParaRPr lang="en-US"/>
          </a:p>
        </p:txBody>
      </p:sp>
      <p:sp>
        <p:nvSpPr>
          <p:cNvPr id="5" name="Footer Placeholder 4">
            <a:extLst>
              <a:ext uri="{FF2B5EF4-FFF2-40B4-BE49-F238E27FC236}">
                <a16:creationId xmlns:a16="http://schemas.microsoft.com/office/drawing/2014/main" id="{16413663-E8C0-0FDD-E72B-BA93433E5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85A9A-5C95-8CE2-9147-B5AF33FBF1C0}"/>
              </a:ext>
            </a:extLst>
          </p:cNvPr>
          <p:cNvSpPr>
            <a:spLocks noGrp="1"/>
          </p:cNvSpPr>
          <p:nvPr>
            <p:ph type="sldNum" sz="quarter" idx="12"/>
          </p:nvPr>
        </p:nvSpPr>
        <p:spPr/>
        <p:txBody>
          <a:bodyPr/>
          <a:lstStyle/>
          <a:p>
            <a:fld id="{88B6D342-8B6C-40F8-AEF8-1C201C4894B8}" type="slidenum">
              <a:rPr lang="en-US" smtClean="0"/>
              <a:t>‹#›</a:t>
            </a:fld>
            <a:endParaRPr lang="en-US"/>
          </a:p>
        </p:txBody>
      </p:sp>
    </p:spTree>
    <p:extLst>
      <p:ext uri="{BB962C8B-B14F-4D97-AF65-F5344CB8AC3E}">
        <p14:creationId xmlns:p14="http://schemas.microsoft.com/office/powerpoint/2010/main" val="252865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46DD14-B61F-8FB7-3D2B-32FB4CC2F5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F0B164-2B7D-9942-F56C-F77B0FCE37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3E199-CEBE-696E-D5C0-DB78D2DC847C}"/>
              </a:ext>
            </a:extLst>
          </p:cNvPr>
          <p:cNvSpPr>
            <a:spLocks noGrp="1"/>
          </p:cNvSpPr>
          <p:nvPr>
            <p:ph type="dt" sz="half" idx="10"/>
          </p:nvPr>
        </p:nvSpPr>
        <p:spPr/>
        <p:txBody>
          <a:bodyPr/>
          <a:lstStyle/>
          <a:p>
            <a:fld id="{3344711B-69AA-4C65-BA61-F29E1003D452}" type="datetimeFigureOut">
              <a:rPr lang="en-US" smtClean="0"/>
              <a:t>8/19/2022</a:t>
            </a:fld>
            <a:endParaRPr lang="en-US"/>
          </a:p>
        </p:txBody>
      </p:sp>
      <p:sp>
        <p:nvSpPr>
          <p:cNvPr id="5" name="Footer Placeholder 4">
            <a:extLst>
              <a:ext uri="{FF2B5EF4-FFF2-40B4-BE49-F238E27FC236}">
                <a16:creationId xmlns:a16="http://schemas.microsoft.com/office/drawing/2014/main" id="{F3C0DC52-E6DE-AC21-F010-14F701F4A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1D4A5-8B3D-800D-F2AA-4F2A560ED9FE}"/>
              </a:ext>
            </a:extLst>
          </p:cNvPr>
          <p:cNvSpPr>
            <a:spLocks noGrp="1"/>
          </p:cNvSpPr>
          <p:nvPr>
            <p:ph type="sldNum" sz="quarter" idx="12"/>
          </p:nvPr>
        </p:nvSpPr>
        <p:spPr/>
        <p:txBody>
          <a:bodyPr/>
          <a:lstStyle/>
          <a:p>
            <a:fld id="{88B6D342-8B6C-40F8-AEF8-1C201C4894B8}" type="slidenum">
              <a:rPr lang="en-US" smtClean="0"/>
              <a:t>‹#›</a:t>
            </a:fld>
            <a:endParaRPr lang="en-US"/>
          </a:p>
        </p:txBody>
      </p:sp>
    </p:spTree>
    <p:extLst>
      <p:ext uri="{BB962C8B-B14F-4D97-AF65-F5344CB8AC3E}">
        <p14:creationId xmlns:p14="http://schemas.microsoft.com/office/powerpoint/2010/main" val="417246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FCCAB-CC06-64F2-CC40-4E4E54A9F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9F6E1E-C9FF-6ADD-1B93-591199C8C1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22D62-7638-B562-A47E-B05FEF0F44E3}"/>
              </a:ext>
            </a:extLst>
          </p:cNvPr>
          <p:cNvSpPr>
            <a:spLocks noGrp="1"/>
          </p:cNvSpPr>
          <p:nvPr>
            <p:ph type="dt" sz="half" idx="10"/>
          </p:nvPr>
        </p:nvSpPr>
        <p:spPr/>
        <p:txBody>
          <a:bodyPr/>
          <a:lstStyle/>
          <a:p>
            <a:fld id="{3344711B-69AA-4C65-BA61-F29E1003D452}" type="datetimeFigureOut">
              <a:rPr lang="en-US" smtClean="0"/>
              <a:t>8/19/2022</a:t>
            </a:fld>
            <a:endParaRPr lang="en-US"/>
          </a:p>
        </p:txBody>
      </p:sp>
      <p:sp>
        <p:nvSpPr>
          <p:cNvPr id="5" name="Footer Placeholder 4">
            <a:extLst>
              <a:ext uri="{FF2B5EF4-FFF2-40B4-BE49-F238E27FC236}">
                <a16:creationId xmlns:a16="http://schemas.microsoft.com/office/drawing/2014/main" id="{6F35D0FA-9388-3882-4D92-74586A40AD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E88F2-ABD9-B4E7-48C5-6DC888311A98}"/>
              </a:ext>
            </a:extLst>
          </p:cNvPr>
          <p:cNvSpPr>
            <a:spLocks noGrp="1"/>
          </p:cNvSpPr>
          <p:nvPr>
            <p:ph type="sldNum" sz="quarter" idx="12"/>
          </p:nvPr>
        </p:nvSpPr>
        <p:spPr/>
        <p:txBody>
          <a:bodyPr/>
          <a:lstStyle/>
          <a:p>
            <a:fld id="{88B6D342-8B6C-40F8-AEF8-1C201C4894B8}" type="slidenum">
              <a:rPr lang="en-US" smtClean="0"/>
              <a:t>‹#›</a:t>
            </a:fld>
            <a:endParaRPr lang="en-US"/>
          </a:p>
        </p:txBody>
      </p:sp>
    </p:spTree>
    <p:extLst>
      <p:ext uri="{BB962C8B-B14F-4D97-AF65-F5344CB8AC3E}">
        <p14:creationId xmlns:p14="http://schemas.microsoft.com/office/powerpoint/2010/main" val="574275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70852-3ABA-6BFA-26C2-CE95B485B4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B04075-19BA-BD69-5F28-C3B69544BC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788358-49E8-B4AC-A3BB-E0279C1925CA}"/>
              </a:ext>
            </a:extLst>
          </p:cNvPr>
          <p:cNvSpPr>
            <a:spLocks noGrp="1"/>
          </p:cNvSpPr>
          <p:nvPr>
            <p:ph type="dt" sz="half" idx="10"/>
          </p:nvPr>
        </p:nvSpPr>
        <p:spPr/>
        <p:txBody>
          <a:bodyPr/>
          <a:lstStyle/>
          <a:p>
            <a:fld id="{3344711B-69AA-4C65-BA61-F29E1003D452}" type="datetimeFigureOut">
              <a:rPr lang="en-US" smtClean="0"/>
              <a:t>8/19/2022</a:t>
            </a:fld>
            <a:endParaRPr lang="en-US"/>
          </a:p>
        </p:txBody>
      </p:sp>
      <p:sp>
        <p:nvSpPr>
          <p:cNvPr id="5" name="Footer Placeholder 4">
            <a:extLst>
              <a:ext uri="{FF2B5EF4-FFF2-40B4-BE49-F238E27FC236}">
                <a16:creationId xmlns:a16="http://schemas.microsoft.com/office/drawing/2014/main" id="{AD1E4892-11F1-7429-69A5-40C80120F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5A66F-F4A4-FEEE-C720-7E796251FC58}"/>
              </a:ext>
            </a:extLst>
          </p:cNvPr>
          <p:cNvSpPr>
            <a:spLocks noGrp="1"/>
          </p:cNvSpPr>
          <p:nvPr>
            <p:ph type="sldNum" sz="quarter" idx="12"/>
          </p:nvPr>
        </p:nvSpPr>
        <p:spPr/>
        <p:txBody>
          <a:bodyPr/>
          <a:lstStyle/>
          <a:p>
            <a:fld id="{88B6D342-8B6C-40F8-AEF8-1C201C4894B8}" type="slidenum">
              <a:rPr lang="en-US" smtClean="0"/>
              <a:t>‹#›</a:t>
            </a:fld>
            <a:endParaRPr lang="en-US"/>
          </a:p>
        </p:txBody>
      </p:sp>
    </p:spTree>
    <p:extLst>
      <p:ext uri="{BB962C8B-B14F-4D97-AF65-F5344CB8AC3E}">
        <p14:creationId xmlns:p14="http://schemas.microsoft.com/office/powerpoint/2010/main" val="64227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231F-C65E-879F-69BD-10FA988690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6C1493-8E34-9089-0913-2EBA6454F0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9CA081-4344-2144-97DD-1C19B1B56A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C13964-04C6-ADB9-448D-D1B8A6536BFC}"/>
              </a:ext>
            </a:extLst>
          </p:cNvPr>
          <p:cNvSpPr>
            <a:spLocks noGrp="1"/>
          </p:cNvSpPr>
          <p:nvPr>
            <p:ph type="dt" sz="half" idx="10"/>
          </p:nvPr>
        </p:nvSpPr>
        <p:spPr/>
        <p:txBody>
          <a:bodyPr/>
          <a:lstStyle/>
          <a:p>
            <a:fld id="{3344711B-69AA-4C65-BA61-F29E1003D452}" type="datetimeFigureOut">
              <a:rPr lang="en-US" smtClean="0"/>
              <a:t>8/19/2022</a:t>
            </a:fld>
            <a:endParaRPr lang="en-US"/>
          </a:p>
        </p:txBody>
      </p:sp>
      <p:sp>
        <p:nvSpPr>
          <p:cNvPr id="6" name="Footer Placeholder 5">
            <a:extLst>
              <a:ext uri="{FF2B5EF4-FFF2-40B4-BE49-F238E27FC236}">
                <a16:creationId xmlns:a16="http://schemas.microsoft.com/office/drawing/2014/main" id="{799DB698-3069-860F-8E4A-A13C4C2700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985CF7-2413-BD0B-959C-9B9EEEDE8334}"/>
              </a:ext>
            </a:extLst>
          </p:cNvPr>
          <p:cNvSpPr>
            <a:spLocks noGrp="1"/>
          </p:cNvSpPr>
          <p:nvPr>
            <p:ph type="sldNum" sz="quarter" idx="12"/>
          </p:nvPr>
        </p:nvSpPr>
        <p:spPr/>
        <p:txBody>
          <a:bodyPr/>
          <a:lstStyle/>
          <a:p>
            <a:fld id="{88B6D342-8B6C-40F8-AEF8-1C201C4894B8}" type="slidenum">
              <a:rPr lang="en-US" smtClean="0"/>
              <a:t>‹#›</a:t>
            </a:fld>
            <a:endParaRPr lang="en-US"/>
          </a:p>
        </p:txBody>
      </p:sp>
    </p:spTree>
    <p:extLst>
      <p:ext uri="{BB962C8B-B14F-4D97-AF65-F5344CB8AC3E}">
        <p14:creationId xmlns:p14="http://schemas.microsoft.com/office/powerpoint/2010/main" val="319977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BB4C2-EF28-4FBA-E2A0-0C52842E32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FC7B13-8C98-E463-6609-CAC805565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A0408-88FA-5E51-599D-2FDCAC830A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BE1E3A-98CB-79B4-9770-E4ECCD76F8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B2A35F-4337-AD1B-518E-3A134E934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9B6C3-C66C-41CF-F13D-519C2A564B8F}"/>
              </a:ext>
            </a:extLst>
          </p:cNvPr>
          <p:cNvSpPr>
            <a:spLocks noGrp="1"/>
          </p:cNvSpPr>
          <p:nvPr>
            <p:ph type="dt" sz="half" idx="10"/>
          </p:nvPr>
        </p:nvSpPr>
        <p:spPr/>
        <p:txBody>
          <a:bodyPr/>
          <a:lstStyle/>
          <a:p>
            <a:fld id="{3344711B-69AA-4C65-BA61-F29E1003D452}" type="datetimeFigureOut">
              <a:rPr lang="en-US" smtClean="0"/>
              <a:t>8/19/2022</a:t>
            </a:fld>
            <a:endParaRPr lang="en-US"/>
          </a:p>
        </p:txBody>
      </p:sp>
      <p:sp>
        <p:nvSpPr>
          <p:cNvPr id="8" name="Footer Placeholder 7">
            <a:extLst>
              <a:ext uri="{FF2B5EF4-FFF2-40B4-BE49-F238E27FC236}">
                <a16:creationId xmlns:a16="http://schemas.microsoft.com/office/drawing/2014/main" id="{A7A24446-EAC4-8779-3D33-3EAEE81038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D0F787-D125-7ACE-C03A-2E891FD0EF51}"/>
              </a:ext>
            </a:extLst>
          </p:cNvPr>
          <p:cNvSpPr>
            <a:spLocks noGrp="1"/>
          </p:cNvSpPr>
          <p:nvPr>
            <p:ph type="sldNum" sz="quarter" idx="12"/>
          </p:nvPr>
        </p:nvSpPr>
        <p:spPr/>
        <p:txBody>
          <a:bodyPr/>
          <a:lstStyle/>
          <a:p>
            <a:fld id="{88B6D342-8B6C-40F8-AEF8-1C201C4894B8}" type="slidenum">
              <a:rPr lang="en-US" smtClean="0"/>
              <a:t>‹#›</a:t>
            </a:fld>
            <a:endParaRPr lang="en-US"/>
          </a:p>
        </p:txBody>
      </p:sp>
    </p:spTree>
    <p:extLst>
      <p:ext uri="{BB962C8B-B14F-4D97-AF65-F5344CB8AC3E}">
        <p14:creationId xmlns:p14="http://schemas.microsoft.com/office/powerpoint/2010/main" val="185601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F3933-5755-3AF5-0B88-94A7B2FEED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9CF61-F5EA-7974-C363-90611B9B02E0}"/>
              </a:ext>
            </a:extLst>
          </p:cNvPr>
          <p:cNvSpPr>
            <a:spLocks noGrp="1"/>
          </p:cNvSpPr>
          <p:nvPr>
            <p:ph type="dt" sz="half" idx="10"/>
          </p:nvPr>
        </p:nvSpPr>
        <p:spPr/>
        <p:txBody>
          <a:bodyPr/>
          <a:lstStyle/>
          <a:p>
            <a:fld id="{3344711B-69AA-4C65-BA61-F29E1003D452}" type="datetimeFigureOut">
              <a:rPr lang="en-US" smtClean="0"/>
              <a:t>8/19/2022</a:t>
            </a:fld>
            <a:endParaRPr lang="en-US"/>
          </a:p>
        </p:txBody>
      </p:sp>
      <p:sp>
        <p:nvSpPr>
          <p:cNvPr id="4" name="Footer Placeholder 3">
            <a:extLst>
              <a:ext uri="{FF2B5EF4-FFF2-40B4-BE49-F238E27FC236}">
                <a16:creationId xmlns:a16="http://schemas.microsoft.com/office/drawing/2014/main" id="{E47E00B0-A556-1210-8046-30BFDB736D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AEC5E7-24D8-4404-BE92-E2EDE8F6DAF4}"/>
              </a:ext>
            </a:extLst>
          </p:cNvPr>
          <p:cNvSpPr>
            <a:spLocks noGrp="1"/>
          </p:cNvSpPr>
          <p:nvPr>
            <p:ph type="sldNum" sz="quarter" idx="12"/>
          </p:nvPr>
        </p:nvSpPr>
        <p:spPr/>
        <p:txBody>
          <a:bodyPr/>
          <a:lstStyle/>
          <a:p>
            <a:fld id="{88B6D342-8B6C-40F8-AEF8-1C201C4894B8}" type="slidenum">
              <a:rPr lang="en-US" smtClean="0"/>
              <a:t>‹#›</a:t>
            </a:fld>
            <a:endParaRPr lang="en-US"/>
          </a:p>
        </p:txBody>
      </p:sp>
    </p:spTree>
    <p:extLst>
      <p:ext uri="{BB962C8B-B14F-4D97-AF65-F5344CB8AC3E}">
        <p14:creationId xmlns:p14="http://schemas.microsoft.com/office/powerpoint/2010/main" val="961640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6E184-444E-81B4-F059-4448B3A1BB0F}"/>
              </a:ext>
            </a:extLst>
          </p:cNvPr>
          <p:cNvSpPr>
            <a:spLocks noGrp="1"/>
          </p:cNvSpPr>
          <p:nvPr>
            <p:ph type="dt" sz="half" idx="10"/>
          </p:nvPr>
        </p:nvSpPr>
        <p:spPr/>
        <p:txBody>
          <a:bodyPr/>
          <a:lstStyle/>
          <a:p>
            <a:fld id="{3344711B-69AA-4C65-BA61-F29E1003D452}" type="datetimeFigureOut">
              <a:rPr lang="en-US" smtClean="0"/>
              <a:t>8/19/2022</a:t>
            </a:fld>
            <a:endParaRPr lang="en-US"/>
          </a:p>
        </p:txBody>
      </p:sp>
      <p:sp>
        <p:nvSpPr>
          <p:cNvPr id="3" name="Footer Placeholder 2">
            <a:extLst>
              <a:ext uri="{FF2B5EF4-FFF2-40B4-BE49-F238E27FC236}">
                <a16:creationId xmlns:a16="http://schemas.microsoft.com/office/drawing/2014/main" id="{CACF10DA-FAC0-856F-024E-63D5C84298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0A4952-298F-97D5-67B8-AA64BD166FAB}"/>
              </a:ext>
            </a:extLst>
          </p:cNvPr>
          <p:cNvSpPr>
            <a:spLocks noGrp="1"/>
          </p:cNvSpPr>
          <p:nvPr>
            <p:ph type="sldNum" sz="quarter" idx="12"/>
          </p:nvPr>
        </p:nvSpPr>
        <p:spPr/>
        <p:txBody>
          <a:bodyPr/>
          <a:lstStyle/>
          <a:p>
            <a:fld id="{88B6D342-8B6C-40F8-AEF8-1C201C4894B8}" type="slidenum">
              <a:rPr lang="en-US" smtClean="0"/>
              <a:t>‹#›</a:t>
            </a:fld>
            <a:endParaRPr lang="en-US"/>
          </a:p>
        </p:txBody>
      </p:sp>
    </p:spTree>
    <p:extLst>
      <p:ext uri="{BB962C8B-B14F-4D97-AF65-F5344CB8AC3E}">
        <p14:creationId xmlns:p14="http://schemas.microsoft.com/office/powerpoint/2010/main" val="3465915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F04CF-3E39-9FD9-ACC0-22BF982949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F8C6AF-3E0B-F02F-65C8-AF5CA12931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0AEA0F-D02D-7BF9-8AED-AC9640668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D58C64-5137-4B45-8EBF-66C2FCC4D614}"/>
              </a:ext>
            </a:extLst>
          </p:cNvPr>
          <p:cNvSpPr>
            <a:spLocks noGrp="1"/>
          </p:cNvSpPr>
          <p:nvPr>
            <p:ph type="dt" sz="half" idx="10"/>
          </p:nvPr>
        </p:nvSpPr>
        <p:spPr/>
        <p:txBody>
          <a:bodyPr/>
          <a:lstStyle/>
          <a:p>
            <a:fld id="{3344711B-69AA-4C65-BA61-F29E1003D452}" type="datetimeFigureOut">
              <a:rPr lang="en-US" smtClean="0"/>
              <a:t>8/19/2022</a:t>
            </a:fld>
            <a:endParaRPr lang="en-US"/>
          </a:p>
        </p:txBody>
      </p:sp>
      <p:sp>
        <p:nvSpPr>
          <p:cNvPr id="6" name="Footer Placeholder 5">
            <a:extLst>
              <a:ext uri="{FF2B5EF4-FFF2-40B4-BE49-F238E27FC236}">
                <a16:creationId xmlns:a16="http://schemas.microsoft.com/office/drawing/2014/main" id="{F07FCA8D-D615-DB67-164B-3A48DE3C89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1163F9-EC47-F48C-FDF8-DEC4954A1837}"/>
              </a:ext>
            </a:extLst>
          </p:cNvPr>
          <p:cNvSpPr>
            <a:spLocks noGrp="1"/>
          </p:cNvSpPr>
          <p:nvPr>
            <p:ph type="sldNum" sz="quarter" idx="12"/>
          </p:nvPr>
        </p:nvSpPr>
        <p:spPr/>
        <p:txBody>
          <a:bodyPr/>
          <a:lstStyle/>
          <a:p>
            <a:fld id="{88B6D342-8B6C-40F8-AEF8-1C201C4894B8}" type="slidenum">
              <a:rPr lang="en-US" smtClean="0"/>
              <a:t>‹#›</a:t>
            </a:fld>
            <a:endParaRPr lang="en-US"/>
          </a:p>
        </p:txBody>
      </p:sp>
    </p:spTree>
    <p:extLst>
      <p:ext uri="{BB962C8B-B14F-4D97-AF65-F5344CB8AC3E}">
        <p14:creationId xmlns:p14="http://schemas.microsoft.com/office/powerpoint/2010/main" val="3588075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361DE-C3F8-D9BA-B5DB-54789AE1B7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731B69-9378-B567-D705-EF870FA7C9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5C9F44-A2DE-BC0A-A067-A7C8526AF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C67FA8-0565-32A4-5AF0-EC03CE78DD09}"/>
              </a:ext>
            </a:extLst>
          </p:cNvPr>
          <p:cNvSpPr>
            <a:spLocks noGrp="1"/>
          </p:cNvSpPr>
          <p:nvPr>
            <p:ph type="dt" sz="half" idx="10"/>
          </p:nvPr>
        </p:nvSpPr>
        <p:spPr/>
        <p:txBody>
          <a:bodyPr/>
          <a:lstStyle/>
          <a:p>
            <a:fld id="{3344711B-69AA-4C65-BA61-F29E1003D452}" type="datetimeFigureOut">
              <a:rPr lang="en-US" smtClean="0"/>
              <a:t>8/19/2022</a:t>
            </a:fld>
            <a:endParaRPr lang="en-US"/>
          </a:p>
        </p:txBody>
      </p:sp>
      <p:sp>
        <p:nvSpPr>
          <p:cNvPr id="6" name="Footer Placeholder 5">
            <a:extLst>
              <a:ext uri="{FF2B5EF4-FFF2-40B4-BE49-F238E27FC236}">
                <a16:creationId xmlns:a16="http://schemas.microsoft.com/office/drawing/2014/main" id="{DFEB5E9C-5C5A-1EFA-EEEC-A6141AD051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85C94D-8F3A-D3E1-31F4-CB0948277823}"/>
              </a:ext>
            </a:extLst>
          </p:cNvPr>
          <p:cNvSpPr>
            <a:spLocks noGrp="1"/>
          </p:cNvSpPr>
          <p:nvPr>
            <p:ph type="sldNum" sz="quarter" idx="12"/>
          </p:nvPr>
        </p:nvSpPr>
        <p:spPr/>
        <p:txBody>
          <a:bodyPr/>
          <a:lstStyle/>
          <a:p>
            <a:fld id="{88B6D342-8B6C-40F8-AEF8-1C201C4894B8}" type="slidenum">
              <a:rPr lang="en-US" smtClean="0"/>
              <a:t>‹#›</a:t>
            </a:fld>
            <a:endParaRPr lang="en-US"/>
          </a:p>
        </p:txBody>
      </p:sp>
    </p:spTree>
    <p:extLst>
      <p:ext uri="{BB962C8B-B14F-4D97-AF65-F5344CB8AC3E}">
        <p14:creationId xmlns:p14="http://schemas.microsoft.com/office/powerpoint/2010/main" val="373896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49A4D6-A7FC-461F-62AE-BC5568F189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E688F0-A695-6B34-BAD6-D1DC4FE1FD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C22C2-F053-5853-9102-501EDEB004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4711B-69AA-4C65-BA61-F29E1003D452}" type="datetimeFigureOut">
              <a:rPr lang="en-US" smtClean="0"/>
              <a:t>8/19/2022</a:t>
            </a:fld>
            <a:endParaRPr lang="en-US"/>
          </a:p>
        </p:txBody>
      </p:sp>
      <p:sp>
        <p:nvSpPr>
          <p:cNvPr id="5" name="Footer Placeholder 4">
            <a:extLst>
              <a:ext uri="{FF2B5EF4-FFF2-40B4-BE49-F238E27FC236}">
                <a16:creationId xmlns:a16="http://schemas.microsoft.com/office/drawing/2014/main" id="{89F18F10-DF39-3B75-664E-83E0BAB76B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730725-AF8F-BCBC-3EE7-ACC4552DF9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6D342-8B6C-40F8-AEF8-1C201C4894B8}" type="slidenum">
              <a:rPr lang="en-US" smtClean="0"/>
              <a:t>‹#›</a:t>
            </a:fld>
            <a:endParaRPr lang="en-US"/>
          </a:p>
        </p:txBody>
      </p:sp>
    </p:spTree>
    <p:extLst>
      <p:ext uri="{BB962C8B-B14F-4D97-AF65-F5344CB8AC3E}">
        <p14:creationId xmlns:p14="http://schemas.microsoft.com/office/powerpoint/2010/main" val="3526516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image" Target="../media/image23.png"/><Relationship Id="rId5" Type="http://schemas.microsoft.com/office/2007/relationships/hdphoto" Target="../media/hdphoto1.wdp"/><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calendly.com/tim_montgomery/ai-based-candidate-screening-demo"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mailto:TMontgomery@timitsolution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ConvInt.ai is a conversational intelligence platform helping you run your business with internal and external stakeholders through chat. It is intelligent, contextual and keeps improving as the conversations grow. ">
            <a:extLst>
              <a:ext uri="{FF2B5EF4-FFF2-40B4-BE49-F238E27FC236}">
                <a16:creationId xmlns:a16="http://schemas.microsoft.com/office/drawing/2014/main" id="{D3DCA2B2-A9BC-CE80-3A08-D2608FFDAEE3}"/>
              </a:ext>
            </a:extLst>
          </p:cNvPr>
          <p:cNvSpPr/>
          <p:nvPr/>
        </p:nvSpPr>
        <p:spPr>
          <a:xfrm>
            <a:off x="6096000" y="0"/>
            <a:ext cx="6096000" cy="6858000"/>
          </a:xfrm>
          <a:prstGeom prst="rect">
            <a:avLst/>
          </a:prstGeom>
          <a:gradFill flip="none" rotWithShape="1">
            <a:gsLst>
              <a:gs pos="0">
                <a:schemeClr val="accent1">
                  <a:lumMod val="5000"/>
                  <a:lumOff val="95000"/>
                </a:schemeClr>
              </a:gs>
              <a:gs pos="100000">
                <a:schemeClr val="bg1">
                  <a:lumMod val="9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pic>
        <p:nvPicPr>
          <p:cNvPr id="8" name="Picture 7">
            <a:extLst>
              <a:ext uri="{FF2B5EF4-FFF2-40B4-BE49-F238E27FC236}">
                <a16:creationId xmlns:a16="http://schemas.microsoft.com/office/drawing/2014/main" id="{1195C87C-8434-27F0-9B93-26FE2862A7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961471" y="0"/>
            <a:ext cx="1230529" cy="1225485"/>
          </a:xfrm>
          <a:prstGeom prst="rect">
            <a:avLst/>
          </a:prstGeom>
        </p:spPr>
      </p:pic>
      <p:pic>
        <p:nvPicPr>
          <p:cNvPr id="9" name="Picture 8" descr="Picture of Founder Virender Aggarwal">
            <a:extLst>
              <a:ext uri="{FF2B5EF4-FFF2-40B4-BE49-F238E27FC236}">
                <a16:creationId xmlns:a16="http://schemas.microsoft.com/office/drawing/2014/main" id="{AF46CCD1-DD13-87E4-78FE-8C37F4B47A99}"/>
              </a:ext>
            </a:extLst>
          </p:cNvPr>
          <p:cNvPicPr>
            <a:picLocks noChangeAspect="1"/>
          </p:cNvPicPr>
          <p:nvPr/>
        </p:nvPicPr>
        <p:blipFill>
          <a:blip r:embed="rId3"/>
          <a:stretch>
            <a:fillRect/>
          </a:stretch>
        </p:blipFill>
        <p:spPr>
          <a:xfrm>
            <a:off x="10542498" y="4295400"/>
            <a:ext cx="1438781" cy="1438781"/>
          </a:xfrm>
          <a:prstGeom prst="rect">
            <a:avLst/>
          </a:prstGeom>
        </p:spPr>
      </p:pic>
      <p:sp>
        <p:nvSpPr>
          <p:cNvPr id="10" name="Subtitle 6">
            <a:extLst>
              <a:ext uri="{FF2B5EF4-FFF2-40B4-BE49-F238E27FC236}">
                <a16:creationId xmlns:a16="http://schemas.microsoft.com/office/drawing/2014/main" id="{ACC92644-A3D8-D886-F7BC-88119B230906}"/>
              </a:ext>
            </a:extLst>
          </p:cNvPr>
          <p:cNvSpPr>
            <a:spLocks noGrp="1"/>
          </p:cNvSpPr>
          <p:nvPr>
            <p:ph type="subTitle" idx="1"/>
          </p:nvPr>
        </p:nvSpPr>
        <p:spPr>
          <a:xfrm>
            <a:off x="8430393" y="4592017"/>
            <a:ext cx="1957944" cy="845545"/>
          </a:xfrm>
        </p:spPr>
        <p:txBody>
          <a:bodyPr>
            <a:normAutofit/>
          </a:bodyPr>
          <a:lstStyle/>
          <a:p>
            <a:pPr algn="r"/>
            <a:r>
              <a:rPr lang="en-US" sz="1800" b="1" dirty="0"/>
              <a:t>Virender Aggarwal </a:t>
            </a:r>
            <a:endParaRPr lang="en-US" sz="1800" dirty="0"/>
          </a:p>
          <a:p>
            <a:pPr algn="r"/>
            <a:r>
              <a:rPr lang="en-US" sz="1600" dirty="0"/>
              <a:t>Founder, ConvInt</a:t>
            </a:r>
          </a:p>
        </p:txBody>
      </p:sp>
      <p:sp>
        <p:nvSpPr>
          <p:cNvPr id="11" name="Rectangle 10" descr="ConvInt.ai is a conversational intelligence platform helping you run your business with internal and external stakeholders through chat. It is intelligent, contextual and keeps improving as the conversations grow. ">
            <a:extLst>
              <a:ext uri="{FF2B5EF4-FFF2-40B4-BE49-F238E27FC236}">
                <a16:creationId xmlns:a16="http://schemas.microsoft.com/office/drawing/2014/main" id="{34EDF463-C9DF-0309-5ED4-678083CD211E}"/>
              </a:ext>
            </a:extLst>
          </p:cNvPr>
          <p:cNvSpPr/>
          <p:nvPr/>
        </p:nvSpPr>
        <p:spPr>
          <a:xfrm>
            <a:off x="6096000" y="5965853"/>
            <a:ext cx="6096000" cy="9465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400" dirty="0">
                <a:solidFill>
                  <a:schemeClr val="bg1">
                    <a:lumMod val="75000"/>
                  </a:schemeClr>
                </a:solidFill>
                <a:effectLst/>
                <a:latin typeface="Segoe UI" panose="020B0502040204020203" pitchFamily="34" charset="0"/>
                <a:ea typeface="Times New Roman" panose="02020603050405020304" pitchFamily="18" charset="0"/>
              </a:rPr>
              <a:t>ConvInt.ai </a:t>
            </a:r>
            <a:r>
              <a:rPr lang="en-IN" sz="1400" dirty="0">
                <a:solidFill>
                  <a:schemeClr val="bg1">
                    <a:lumMod val="75000"/>
                  </a:schemeClr>
                </a:solidFill>
                <a:latin typeface="Segoe UI" panose="020B0502040204020203" pitchFamily="34" charset="0"/>
                <a:ea typeface="Times New Roman" panose="02020603050405020304" pitchFamily="18" charset="0"/>
              </a:rPr>
              <a:t>is a conversational intelligence platform helping you run your business with internal and external stakeholders through chat. It is intelligent, contextual and keeps improving as the conversations grow. </a:t>
            </a:r>
            <a:endParaRPr lang="en-IN" sz="1400" dirty="0">
              <a:solidFill>
                <a:schemeClr val="bg1">
                  <a:lumMod val="75000"/>
                </a:schemeClr>
              </a:solidFill>
              <a:effectLst/>
              <a:latin typeface="Times New Roman" panose="02020603050405020304" pitchFamily="18" charset="0"/>
              <a:ea typeface="Times New Roman" panose="02020603050405020304" pitchFamily="18" charset="0"/>
            </a:endParaRPr>
          </a:p>
        </p:txBody>
      </p:sp>
      <p:sp>
        <p:nvSpPr>
          <p:cNvPr id="12" name="TextBox 11" descr="Conversational Assessment Platform&#10;">
            <a:extLst>
              <a:ext uri="{FF2B5EF4-FFF2-40B4-BE49-F238E27FC236}">
                <a16:creationId xmlns:a16="http://schemas.microsoft.com/office/drawing/2014/main" id="{BB0C1C61-1E37-1CF5-8AAE-5BBA0FFE2DEC}"/>
              </a:ext>
            </a:extLst>
          </p:cNvPr>
          <p:cNvSpPr txBox="1"/>
          <p:nvPr/>
        </p:nvSpPr>
        <p:spPr>
          <a:xfrm>
            <a:off x="7039780" y="1814898"/>
            <a:ext cx="4852290" cy="461665"/>
          </a:xfrm>
          <a:prstGeom prst="rect">
            <a:avLst/>
          </a:prstGeom>
          <a:noFill/>
        </p:spPr>
        <p:txBody>
          <a:bodyPr wrap="none" rtlCol="0">
            <a:spAutoFit/>
          </a:bodyPr>
          <a:lstStyle/>
          <a:p>
            <a:r>
              <a:rPr lang="en-US" sz="2400" b="1" dirty="0">
                <a:solidFill>
                  <a:schemeClr val="tx1"/>
                </a:solidFill>
              </a:rPr>
              <a:t>Conversational Assessment Platform</a:t>
            </a:r>
            <a:endParaRPr lang="en-US" sz="2400" dirty="0">
              <a:solidFill>
                <a:schemeClr val="tx1"/>
              </a:solidFill>
            </a:endParaRPr>
          </a:p>
        </p:txBody>
      </p:sp>
      <p:sp>
        <p:nvSpPr>
          <p:cNvPr id="13" name="TextBox 12">
            <a:extLst>
              <a:ext uri="{FF2B5EF4-FFF2-40B4-BE49-F238E27FC236}">
                <a16:creationId xmlns:a16="http://schemas.microsoft.com/office/drawing/2014/main" id="{6266EE99-370F-530F-797F-DFC9E51A7793}"/>
              </a:ext>
            </a:extLst>
          </p:cNvPr>
          <p:cNvSpPr txBox="1"/>
          <p:nvPr/>
        </p:nvSpPr>
        <p:spPr>
          <a:xfrm>
            <a:off x="11831238" y="6543107"/>
            <a:ext cx="300082" cy="369332"/>
          </a:xfrm>
          <a:prstGeom prst="rect">
            <a:avLst/>
          </a:prstGeom>
          <a:noFill/>
        </p:spPr>
        <p:txBody>
          <a:bodyPr wrap="none" rtlCol="0">
            <a:spAutoFit/>
          </a:bodyPr>
          <a:lstStyle/>
          <a:p>
            <a:r>
              <a:rPr lang="en-US" dirty="0">
                <a:solidFill>
                  <a:schemeClr val="bg1"/>
                </a:solidFill>
              </a:rPr>
              <a:t>1</a:t>
            </a:r>
          </a:p>
        </p:txBody>
      </p:sp>
      <p:sp>
        <p:nvSpPr>
          <p:cNvPr id="2" name="Title 1">
            <a:extLst>
              <a:ext uri="{FF2B5EF4-FFF2-40B4-BE49-F238E27FC236}">
                <a16:creationId xmlns:a16="http://schemas.microsoft.com/office/drawing/2014/main" id="{DA3A8E0F-247F-1A3C-3B5A-C4F0FC6C3D3C}"/>
              </a:ext>
            </a:extLst>
          </p:cNvPr>
          <p:cNvSpPr>
            <a:spLocks noGrp="1"/>
          </p:cNvSpPr>
          <p:nvPr>
            <p:ph type="ctrTitle"/>
          </p:nvPr>
        </p:nvSpPr>
        <p:spPr>
          <a:xfrm>
            <a:off x="720744" y="2627189"/>
            <a:ext cx="4486256" cy="2387600"/>
          </a:xfrm>
        </p:spPr>
        <p:txBody>
          <a:bodyPr>
            <a:normAutofit fontScale="90000"/>
          </a:bodyPr>
          <a:lstStyle/>
          <a:p>
            <a:r>
              <a:rPr lang="en-US" dirty="0"/>
              <a:t>Conversational Assessment Platform Overview</a:t>
            </a:r>
          </a:p>
        </p:txBody>
      </p:sp>
    </p:spTree>
    <p:extLst>
      <p:ext uri="{BB962C8B-B14F-4D97-AF65-F5344CB8AC3E}">
        <p14:creationId xmlns:p14="http://schemas.microsoft.com/office/powerpoint/2010/main" val="3642160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9000">
              <a:schemeClr val="bg1">
                <a:lumMod val="85000"/>
              </a:schemeClr>
            </a:gs>
          </a:gsLst>
          <a:lin ang="108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A2BA9B-936A-C193-4A12-AAD9141AEB4D}"/>
              </a:ext>
              <a:ext uri="{C183D7F6-B498-43B3-948B-1728B52AA6E4}">
                <adec:decorative xmlns:adec="http://schemas.microsoft.com/office/drawing/2017/decorative" val="1"/>
              </a:ext>
            </a:extLst>
          </p:cNvPr>
          <p:cNvSpPr/>
          <p:nvPr/>
        </p:nvSpPr>
        <p:spPr>
          <a:xfrm>
            <a:off x="0" y="0"/>
            <a:ext cx="6096000" cy="6858000"/>
          </a:xfrm>
          <a:prstGeom prst="rect">
            <a:avLst/>
          </a:prstGeom>
          <a:gradFill flip="none" rotWithShape="1">
            <a:gsLst>
              <a:gs pos="0">
                <a:schemeClr val="accent1">
                  <a:lumMod val="5000"/>
                  <a:lumOff val="95000"/>
                </a:schemeClr>
              </a:gs>
              <a:gs pos="99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11DD83C-4102-5F75-325A-B3221746838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960501" y="0"/>
            <a:ext cx="1231499" cy="1225402"/>
          </a:xfrm>
          <a:prstGeom prst="rect">
            <a:avLst/>
          </a:prstGeom>
        </p:spPr>
      </p:pic>
      <p:pic>
        <p:nvPicPr>
          <p:cNvPr id="4" name="Picture 3">
            <a:extLst>
              <a:ext uri="{FF2B5EF4-FFF2-40B4-BE49-F238E27FC236}">
                <a16:creationId xmlns:a16="http://schemas.microsoft.com/office/drawing/2014/main" id="{AEEE1B4A-8766-BEBF-7598-B71AD62772C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64501" y="0"/>
            <a:ext cx="1231499" cy="1225402"/>
          </a:xfrm>
          <a:prstGeom prst="rect">
            <a:avLst/>
          </a:prstGeom>
        </p:spPr>
      </p:pic>
      <p:sp>
        <p:nvSpPr>
          <p:cNvPr id="7" name="Rectangle 6">
            <a:extLst>
              <a:ext uri="{FF2B5EF4-FFF2-40B4-BE49-F238E27FC236}">
                <a16:creationId xmlns:a16="http://schemas.microsoft.com/office/drawing/2014/main" id="{9B99341B-1548-47CE-8514-F2EEFF2CA16D}"/>
              </a:ext>
            </a:extLst>
          </p:cNvPr>
          <p:cNvSpPr/>
          <p:nvPr/>
        </p:nvSpPr>
        <p:spPr>
          <a:xfrm>
            <a:off x="6096000" y="5911414"/>
            <a:ext cx="6096000" cy="9465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400" dirty="0">
                <a:solidFill>
                  <a:schemeClr val="bg1">
                    <a:lumMod val="75000"/>
                  </a:schemeClr>
                </a:solidFill>
                <a:effectLst/>
                <a:latin typeface="Segoe UI" panose="020B0502040204020203" pitchFamily="34" charset="0"/>
                <a:ea typeface="Times New Roman" panose="02020603050405020304" pitchFamily="18" charset="0"/>
              </a:rPr>
              <a:t>We live by KISS. Remove the “MUDA” (waste) from the process. There is nothing wrong with making your job/life more simple. Especially when it makes you more productive at the same time!</a:t>
            </a:r>
            <a:endParaRPr lang="en-IN" sz="1400" dirty="0">
              <a:solidFill>
                <a:schemeClr val="bg1">
                  <a:lumMod val="75000"/>
                </a:schemeClr>
              </a:solidFill>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1D4D9542-963D-1F08-822E-8D6A90A96968}"/>
              </a:ext>
            </a:extLst>
          </p:cNvPr>
          <p:cNvSpPr/>
          <p:nvPr/>
        </p:nvSpPr>
        <p:spPr>
          <a:xfrm>
            <a:off x="0" y="5911414"/>
            <a:ext cx="6096000" cy="9465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400" dirty="0">
                <a:solidFill>
                  <a:schemeClr val="bg1">
                    <a:lumMod val="75000"/>
                  </a:schemeClr>
                </a:solidFill>
                <a:effectLst/>
                <a:latin typeface="Segoe UI" panose="020B0502040204020203" pitchFamily="34" charset="0"/>
                <a:ea typeface="Times New Roman" panose="02020603050405020304" pitchFamily="18" charset="0"/>
              </a:rPr>
              <a:t>Instead of following “If it ain’t broke don’t fix it” we believe if </a:t>
            </a:r>
            <a:r>
              <a:rPr lang="en-IN" sz="1400" dirty="0">
                <a:solidFill>
                  <a:schemeClr val="bg1">
                    <a:lumMod val="75000"/>
                  </a:schemeClr>
                </a:solidFill>
                <a:latin typeface="Segoe UI" panose="020B0502040204020203" pitchFamily="34" charset="0"/>
                <a:ea typeface="Times New Roman" panose="02020603050405020304" pitchFamily="18" charset="0"/>
              </a:rPr>
              <a:t>the process is a pain and wasting your time and money then go ahead and break it!</a:t>
            </a:r>
            <a:endParaRPr lang="en-IN" sz="1400" dirty="0">
              <a:solidFill>
                <a:schemeClr val="bg1">
                  <a:lumMod val="75000"/>
                </a:schemeClr>
              </a:solidFill>
              <a:effectLst/>
              <a:latin typeface="Times New Roman" panose="02020603050405020304" pitchFamily="18" charset="0"/>
              <a:ea typeface="Times New Roman" panose="02020603050405020304" pitchFamily="18" charset="0"/>
            </a:endParaRPr>
          </a:p>
        </p:txBody>
      </p:sp>
      <p:sp>
        <p:nvSpPr>
          <p:cNvPr id="9" name="Title 1">
            <a:extLst>
              <a:ext uri="{FF2B5EF4-FFF2-40B4-BE49-F238E27FC236}">
                <a16:creationId xmlns:a16="http://schemas.microsoft.com/office/drawing/2014/main" id="{73DB1CF7-4E16-BE79-79F7-4E382714FAEE}"/>
              </a:ext>
            </a:extLst>
          </p:cNvPr>
          <p:cNvSpPr txBox="1">
            <a:spLocks noGrp="1"/>
          </p:cNvSpPr>
          <p:nvPr>
            <p:ph type="title" idx="4294967295"/>
          </p:nvPr>
        </p:nvSpPr>
        <p:spPr>
          <a:xfrm>
            <a:off x="293829" y="632552"/>
            <a:ext cx="3272360" cy="5329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7000"/>
              </a:lnSpc>
              <a:spcBef>
                <a:spcPct val="0"/>
              </a:spcBef>
              <a:spcAft>
                <a:spcPts val="80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j-ea"/>
                <a:cs typeface="+mj-cs"/>
              </a:rPr>
              <a:t>Problem Statement</a:t>
            </a:r>
            <a:endParaRPr kumimoji="0" lang="en-IN" sz="2800" b="0" i="0" u="none" strike="noStrike" kern="1200" cap="none" spc="0" normalizeH="0" baseline="0" noProof="0" dirty="0">
              <a:ln>
                <a:noFill/>
              </a:ln>
              <a:solidFill>
                <a:schemeClr val="tx1"/>
              </a:solidFill>
              <a:effectLst/>
              <a:uLnTx/>
              <a:uFillTx/>
              <a:latin typeface="+mn-lt"/>
              <a:ea typeface="+mj-ea"/>
              <a:cs typeface="+mj-cs"/>
            </a:endParaRPr>
          </a:p>
        </p:txBody>
      </p:sp>
      <p:sp>
        <p:nvSpPr>
          <p:cNvPr id="10" name="Content Placeholder 2">
            <a:extLst>
              <a:ext uri="{FF2B5EF4-FFF2-40B4-BE49-F238E27FC236}">
                <a16:creationId xmlns:a16="http://schemas.microsoft.com/office/drawing/2014/main" id="{7C0EE9AC-E682-AD3C-07F9-01FF935085EC}"/>
              </a:ext>
            </a:extLst>
          </p:cNvPr>
          <p:cNvSpPr txBox="1">
            <a:spLocks/>
          </p:cNvSpPr>
          <p:nvPr/>
        </p:nvSpPr>
        <p:spPr>
          <a:xfrm>
            <a:off x="1019479" y="3070420"/>
            <a:ext cx="2373797" cy="1167803"/>
          </a:xfrm>
          <a:prstGeom prst="rect">
            <a:avLst/>
          </a:prstGeom>
        </p:spPr>
        <p:txBody>
          <a:bodyPr vert="horz" lIns="91440" tIns="45720" rIns="91440" bIns="45720" rtlCol="0">
            <a:normAutofit/>
          </a:bodyPr>
          <a:lstStyle>
            <a:defPPr>
              <a:defRPr lang="en-US"/>
            </a:defPPr>
            <a:lvl1pPr indent="0">
              <a:lnSpc>
                <a:spcPct val="100000"/>
              </a:lnSpc>
              <a:spcBef>
                <a:spcPts val="1200"/>
              </a:spcBef>
              <a:buFont typeface="Arial" panose="020B0604020202020204" pitchFamily="34" charset="0"/>
              <a:buNone/>
              <a:defRPr sz="1600">
                <a:cs typeface="Segoe UI Light"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t>One of a company’s most valuable resources – the hiring manager – is consumed scheduling and technical screening numerous resumes.</a:t>
            </a:r>
          </a:p>
        </p:txBody>
      </p:sp>
      <p:sp>
        <p:nvSpPr>
          <p:cNvPr id="16" name="Content Placeholder 2">
            <a:extLst>
              <a:ext uri="{FF2B5EF4-FFF2-40B4-BE49-F238E27FC236}">
                <a16:creationId xmlns:a16="http://schemas.microsoft.com/office/drawing/2014/main" id="{AB2A4695-572F-4672-8098-1C635A4F12D5}"/>
              </a:ext>
            </a:extLst>
          </p:cNvPr>
          <p:cNvSpPr txBox="1">
            <a:spLocks/>
          </p:cNvSpPr>
          <p:nvPr/>
        </p:nvSpPr>
        <p:spPr>
          <a:xfrm>
            <a:off x="1019480" y="4450645"/>
            <a:ext cx="2289328" cy="1293637"/>
          </a:xfrm>
          <a:prstGeom prst="rect">
            <a:avLst/>
          </a:prstGeom>
        </p:spPr>
        <p:txBody>
          <a:bodyPr vert="horz" lIns="91440" tIns="45720" rIns="91440" bIns="45720" rtlCol="0">
            <a:normAutofit lnSpcReduction="10000"/>
          </a:bodyPr>
          <a:lstStyle>
            <a:defPPr>
              <a:defRPr lang="en-US"/>
            </a:defPPr>
            <a:lvl1pPr indent="0">
              <a:lnSpc>
                <a:spcPct val="100000"/>
              </a:lnSpc>
              <a:spcBef>
                <a:spcPts val="1200"/>
              </a:spcBef>
              <a:buFont typeface="Arial" panose="020B0604020202020204" pitchFamily="34" charset="0"/>
              <a:buNone/>
              <a:defRPr sz="1600">
                <a:cs typeface="Segoe UI Light"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t>Overall hiring time is excruciating long and very unpredictable. Resulting in managers inability to complete their projects on schedule.</a:t>
            </a:r>
          </a:p>
        </p:txBody>
      </p:sp>
      <p:sp>
        <p:nvSpPr>
          <p:cNvPr id="17" name="Oval 16">
            <a:extLst>
              <a:ext uri="{FF2B5EF4-FFF2-40B4-BE49-F238E27FC236}">
                <a16:creationId xmlns:a16="http://schemas.microsoft.com/office/drawing/2014/main" id="{DC5ED9DD-2FBD-D875-D0BF-4BF7D0E55DC1}"/>
              </a:ext>
            </a:extLst>
          </p:cNvPr>
          <p:cNvSpPr/>
          <p:nvPr/>
        </p:nvSpPr>
        <p:spPr>
          <a:xfrm>
            <a:off x="308205" y="3380001"/>
            <a:ext cx="548640" cy="54864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75000"/>
                    <a:lumOff val="25000"/>
                  </a:schemeClr>
                </a:solidFill>
                <a:cs typeface="Segoe UI Light" panose="020B0502040204020203" pitchFamily="34" charset="0"/>
              </a:rPr>
              <a:t>2</a:t>
            </a:r>
          </a:p>
        </p:txBody>
      </p:sp>
      <p:sp>
        <p:nvSpPr>
          <p:cNvPr id="18" name="Oval 17">
            <a:extLst>
              <a:ext uri="{FF2B5EF4-FFF2-40B4-BE49-F238E27FC236}">
                <a16:creationId xmlns:a16="http://schemas.microsoft.com/office/drawing/2014/main" id="{BD07BC8C-9DD8-6582-A442-646967795D24}"/>
              </a:ext>
            </a:extLst>
          </p:cNvPr>
          <p:cNvSpPr/>
          <p:nvPr/>
        </p:nvSpPr>
        <p:spPr>
          <a:xfrm>
            <a:off x="308205" y="4742177"/>
            <a:ext cx="548640" cy="54864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75000"/>
                    <a:lumOff val="25000"/>
                  </a:schemeClr>
                </a:solidFill>
                <a:cs typeface="Segoe UI Light" panose="020B0502040204020203" pitchFamily="34" charset="0"/>
              </a:rPr>
              <a:t>3</a:t>
            </a:r>
          </a:p>
        </p:txBody>
      </p:sp>
      <p:sp>
        <p:nvSpPr>
          <p:cNvPr id="19" name="Content Placeholder 2" descr="Recruiters are expected to have the technical expertise in every subject. This is an undue challenge as most recruiters' expertise is in personality-based screening.&#10;">
            <a:extLst>
              <a:ext uri="{FF2B5EF4-FFF2-40B4-BE49-F238E27FC236}">
                <a16:creationId xmlns:a16="http://schemas.microsoft.com/office/drawing/2014/main" id="{8DDE77AF-1BA2-EAA6-1CAB-FE7E7687184E}"/>
              </a:ext>
            </a:extLst>
          </p:cNvPr>
          <p:cNvSpPr txBox="1">
            <a:spLocks/>
          </p:cNvSpPr>
          <p:nvPr/>
        </p:nvSpPr>
        <p:spPr>
          <a:xfrm>
            <a:off x="1019479" y="1595459"/>
            <a:ext cx="2373797" cy="13913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en-US" sz="1400" dirty="0">
                <a:cs typeface="Segoe UI Light" panose="020B0502040204020203" pitchFamily="34" charset="0"/>
              </a:rPr>
              <a:t>Recruiters are expected to have the technical expertise in every subject. This is an undue challenge as most recruiters' expertise is in personality-based screening.</a:t>
            </a:r>
          </a:p>
        </p:txBody>
      </p:sp>
      <p:sp>
        <p:nvSpPr>
          <p:cNvPr id="20" name="Oval 19">
            <a:extLst>
              <a:ext uri="{FF2B5EF4-FFF2-40B4-BE49-F238E27FC236}">
                <a16:creationId xmlns:a16="http://schemas.microsoft.com/office/drawing/2014/main" id="{7D1BBACB-9233-A90D-A4BD-4A426D404F40}"/>
              </a:ext>
            </a:extLst>
          </p:cNvPr>
          <p:cNvSpPr/>
          <p:nvPr/>
        </p:nvSpPr>
        <p:spPr>
          <a:xfrm>
            <a:off x="308205" y="2016836"/>
            <a:ext cx="548640" cy="54864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75000"/>
                    <a:lumOff val="25000"/>
                  </a:schemeClr>
                </a:solidFill>
                <a:cs typeface="Segoe UI Light" panose="020B0502040204020203" pitchFamily="34" charset="0"/>
              </a:rPr>
              <a:t>1</a:t>
            </a:r>
          </a:p>
        </p:txBody>
      </p:sp>
      <p:sp>
        <p:nvSpPr>
          <p:cNvPr id="22" name="TextBox 21">
            <a:extLst>
              <a:ext uri="{FF2B5EF4-FFF2-40B4-BE49-F238E27FC236}">
                <a16:creationId xmlns:a16="http://schemas.microsoft.com/office/drawing/2014/main" id="{07D8320A-933D-10FB-F10C-1222A37FD74D}"/>
              </a:ext>
            </a:extLst>
          </p:cNvPr>
          <p:cNvSpPr txBox="1"/>
          <p:nvPr/>
        </p:nvSpPr>
        <p:spPr>
          <a:xfrm>
            <a:off x="3566189" y="2824613"/>
            <a:ext cx="2278188" cy="369332"/>
          </a:xfrm>
          <a:prstGeom prst="rect">
            <a:avLst/>
          </a:prstGeom>
          <a:noFill/>
        </p:spPr>
        <p:txBody>
          <a:bodyPr wrap="none" rtlCol="0">
            <a:spAutoFit/>
          </a:bodyPr>
          <a:lstStyle/>
          <a:p>
            <a:r>
              <a:rPr lang="en-US" dirty="0">
                <a:cs typeface="Segoe UI Light" panose="020B0502040204020203" pitchFamily="34" charset="0"/>
              </a:rPr>
              <a:t>Recruitment Manager</a:t>
            </a:r>
          </a:p>
        </p:txBody>
      </p:sp>
      <p:pic>
        <p:nvPicPr>
          <p:cNvPr id="25" name="Picture 24">
            <a:extLst>
              <a:ext uri="{FF2B5EF4-FFF2-40B4-BE49-F238E27FC236}">
                <a16:creationId xmlns:a16="http://schemas.microsoft.com/office/drawing/2014/main" id="{EAB2E5AC-80F4-7176-CF8A-B01B79B1F01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91868" y="1634779"/>
            <a:ext cx="2278188" cy="1207368"/>
          </a:xfrm>
          <a:prstGeom prst="rect">
            <a:avLst/>
          </a:prstGeom>
        </p:spPr>
      </p:pic>
      <p:pic>
        <p:nvPicPr>
          <p:cNvPr id="26" name="Picture 25">
            <a:extLst>
              <a:ext uri="{FF2B5EF4-FFF2-40B4-BE49-F238E27FC236}">
                <a16:creationId xmlns:a16="http://schemas.microsoft.com/office/drawing/2014/main" id="{B01228F8-36CD-C8BA-D4F2-CE283072ABE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69523" y="3826034"/>
            <a:ext cx="2470934" cy="1301784"/>
          </a:xfrm>
          <a:prstGeom prst="rect">
            <a:avLst/>
          </a:prstGeom>
        </p:spPr>
      </p:pic>
      <p:sp>
        <p:nvSpPr>
          <p:cNvPr id="27" name="TextBox 26">
            <a:extLst>
              <a:ext uri="{FF2B5EF4-FFF2-40B4-BE49-F238E27FC236}">
                <a16:creationId xmlns:a16="http://schemas.microsoft.com/office/drawing/2014/main" id="{569A34DC-6E05-6CA7-F6ED-A6E4D156EA2E}"/>
              </a:ext>
            </a:extLst>
          </p:cNvPr>
          <p:cNvSpPr txBox="1"/>
          <p:nvPr/>
        </p:nvSpPr>
        <p:spPr>
          <a:xfrm>
            <a:off x="3881666" y="5061509"/>
            <a:ext cx="1641475" cy="369332"/>
          </a:xfrm>
          <a:prstGeom prst="rect">
            <a:avLst/>
          </a:prstGeom>
          <a:noFill/>
        </p:spPr>
        <p:txBody>
          <a:bodyPr wrap="none" rtlCol="0">
            <a:spAutoFit/>
          </a:bodyPr>
          <a:lstStyle/>
          <a:p>
            <a:r>
              <a:rPr lang="en-US" dirty="0">
                <a:cs typeface="Segoe UI Light" panose="020B0502040204020203" pitchFamily="34" charset="0"/>
              </a:rPr>
              <a:t>Hiring Manager</a:t>
            </a:r>
          </a:p>
        </p:txBody>
      </p:sp>
      <p:sp>
        <p:nvSpPr>
          <p:cNvPr id="28" name="Rectangle 27">
            <a:extLst>
              <a:ext uri="{FF2B5EF4-FFF2-40B4-BE49-F238E27FC236}">
                <a16:creationId xmlns:a16="http://schemas.microsoft.com/office/drawing/2014/main" id="{6B9AFAD0-875D-787D-8BEE-BFBF95FFF80F}"/>
              </a:ext>
              <a:ext uri="{C183D7F6-B498-43B3-948B-1728B52AA6E4}">
                <adec:decorative xmlns:adec="http://schemas.microsoft.com/office/drawing/2017/decorative" val="1"/>
              </a:ext>
            </a:extLst>
          </p:cNvPr>
          <p:cNvSpPr/>
          <p:nvPr/>
        </p:nvSpPr>
        <p:spPr>
          <a:xfrm>
            <a:off x="319508" y="640591"/>
            <a:ext cx="91440" cy="5396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itle 1">
            <a:extLst>
              <a:ext uri="{FF2B5EF4-FFF2-40B4-BE49-F238E27FC236}">
                <a16:creationId xmlns:a16="http://schemas.microsoft.com/office/drawing/2014/main" id="{30E65A48-4986-A142-4F8A-4DEA35DB17AD}"/>
              </a:ext>
            </a:extLst>
          </p:cNvPr>
          <p:cNvSpPr txBox="1">
            <a:spLocks/>
          </p:cNvSpPr>
          <p:nvPr/>
        </p:nvSpPr>
        <p:spPr>
          <a:xfrm>
            <a:off x="6502232" y="643963"/>
            <a:ext cx="4430030" cy="532903"/>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n-US" sz="2800" dirty="0">
                <a:latin typeface="+mn-lt"/>
              </a:rPr>
              <a:t>The ConvInt.ai Hiring 2.0 way</a:t>
            </a:r>
            <a:endParaRPr lang="en-IN" sz="2800" dirty="0">
              <a:latin typeface="+mn-lt"/>
            </a:endParaRPr>
          </a:p>
        </p:txBody>
      </p:sp>
      <p:sp>
        <p:nvSpPr>
          <p:cNvPr id="30" name="Rectangle 29">
            <a:extLst>
              <a:ext uri="{FF2B5EF4-FFF2-40B4-BE49-F238E27FC236}">
                <a16:creationId xmlns:a16="http://schemas.microsoft.com/office/drawing/2014/main" id="{E275A357-9B2C-66E6-B6DB-2021C84A6B41}"/>
              </a:ext>
              <a:ext uri="{C183D7F6-B498-43B3-948B-1728B52AA6E4}">
                <adec:decorative xmlns:adec="http://schemas.microsoft.com/office/drawing/2017/decorative" val="1"/>
              </a:ext>
            </a:extLst>
          </p:cNvPr>
          <p:cNvSpPr/>
          <p:nvPr/>
        </p:nvSpPr>
        <p:spPr>
          <a:xfrm>
            <a:off x="6410792" y="640591"/>
            <a:ext cx="91440" cy="5396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descr="No resumes. Need only name and email id.&#10;">
            <a:extLst>
              <a:ext uri="{FF2B5EF4-FFF2-40B4-BE49-F238E27FC236}">
                <a16:creationId xmlns:a16="http://schemas.microsoft.com/office/drawing/2014/main" id="{9FFAF677-86F3-58EA-2750-0F6A1D75CAB9}"/>
              </a:ext>
            </a:extLst>
          </p:cNvPr>
          <p:cNvSpPr txBox="1"/>
          <p:nvPr/>
        </p:nvSpPr>
        <p:spPr>
          <a:xfrm>
            <a:off x="7179392" y="1914395"/>
            <a:ext cx="4748068" cy="338554"/>
          </a:xfrm>
          <a:prstGeom prst="rect">
            <a:avLst/>
          </a:prstGeom>
          <a:noFill/>
        </p:spPr>
        <p:txBody>
          <a:bodyPr wrap="square" rtlCol="0">
            <a:spAutoFit/>
          </a:bodyPr>
          <a:lstStyle/>
          <a:p>
            <a:r>
              <a:rPr lang="en-US" sz="1600" dirty="0">
                <a:solidFill>
                  <a:sysClr val="windowText" lastClr="000000"/>
                </a:solidFill>
                <a:cs typeface="Segoe UI Light" panose="020B0502040204020203" pitchFamily="34" charset="0"/>
              </a:rPr>
              <a:t>No resumes. Need only name and email id.</a:t>
            </a:r>
          </a:p>
        </p:txBody>
      </p:sp>
      <p:sp>
        <p:nvSpPr>
          <p:cNvPr id="43" name="TextBox 42" descr="&#10;No scheduling required. Assessment can be triggered to 1000s simultaneously&#10;">
            <a:extLst>
              <a:ext uri="{FF2B5EF4-FFF2-40B4-BE49-F238E27FC236}">
                <a16:creationId xmlns:a16="http://schemas.microsoft.com/office/drawing/2014/main" id="{B638562E-652A-FE02-F449-34097F4AF263}"/>
              </a:ext>
            </a:extLst>
          </p:cNvPr>
          <p:cNvSpPr txBox="1"/>
          <p:nvPr/>
        </p:nvSpPr>
        <p:spPr>
          <a:xfrm>
            <a:off x="7179392" y="2676184"/>
            <a:ext cx="4430030" cy="584775"/>
          </a:xfrm>
          <a:prstGeom prst="rect">
            <a:avLst/>
          </a:prstGeom>
          <a:noFill/>
        </p:spPr>
        <p:txBody>
          <a:bodyPr wrap="square" rtlCol="0">
            <a:spAutoFit/>
          </a:bodyPr>
          <a:lstStyle/>
          <a:p>
            <a:r>
              <a:rPr lang="en-US" sz="1600" dirty="0">
                <a:solidFill>
                  <a:sysClr val="windowText" lastClr="000000"/>
                </a:solidFill>
                <a:cs typeface="Segoe UI Light" panose="020B0502040204020203" pitchFamily="34" charset="0"/>
              </a:rPr>
              <a:t>No scheduling required. Assessment can be triggered to 1000s simultaneously</a:t>
            </a:r>
          </a:p>
        </p:txBody>
      </p:sp>
      <p:sp>
        <p:nvSpPr>
          <p:cNvPr id="44" name="TextBox 43" descr="No App. No Portal. Just a conversation&#10;">
            <a:extLst>
              <a:ext uri="{FF2B5EF4-FFF2-40B4-BE49-F238E27FC236}">
                <a16:creationId xmlns:a16="http://schemas.microsoft.com/office/drawing/2014/main" id="{16535AD1-898E-06FA-5C91-9B4BD25B497D}"/>
              </a:ext>
            </a:extLst>
          </p:cNvPr>
          <p:cNvSpPr txBox="1"/>
          <p:nvPr/>
        </p:nvSpPr>
        <p:spPr>
          <a:xfrm>
            <a:off x="7179392" y="3661883"/>
            <a:ext cx="3679108" cy="338554"/>
          </a:xfrm>
          <a:prstGeom prst="rect">
            <a:avLst/>
          </a:prstGeom>
          <a:noFill/>
        </p:spPr>
        <p:txBody>
          <a:bodyPr wrap="square" rtlCol="0">
            <a:spAutoFit/>
          </a:bodyPr>
          <a:lstStyle/>
          <a:p>
            <a:r>
              <a:rPr lang="en-US" sz="1600" dirty="0">
                <a:solidFill>
                  <a:sysClr val="windowText" lastClr="000000"/>
                </a:solidFill>
                <a:cs typeface="Segoe UI Light" panose="020B0502040204020203" pitchFamily="34" charset="0"/>
              </a:rPr>
              <a:t>No App. No Portal. Just a conversation</a:t>
            </a:r>
          </a:p>
        </p:txBody>
      </p:sp>
      <p:sp>
        <p:nvSpPr>
          <p:cNvPr id="45" name="TextBox 44" descr="Creator economy where everyone contributes and gains &#10;">
            <a:extLst>
              <a:ext uri="{FF2B5EF4-FFF2-40B4-BE49-F238E27FC236}">
                <a16:creationId xmlns:a16="http://schemas.microsoft.com/office/drawing/2014/main" id="{3F504C80-FCF4-1E6D-10A2-BB68623A965B}"/>
              </a:ext>
            </a:extLst>
          </p:cNvPr>
          <p:cNvSpPr txBox="1"/>
          <p:nvPr/>
        </p:nvSpPr>
        <p:spPr>
          <a:xfrm>
            <a:off x="7179392" y="4500184"/>
            <a:ext cx="3781109" cy="584775"/>
          </a:xfrm>
          <a:prstGeom prst="rect">
            <a:avLst/>
          </a:prstGeom>
          <a:noFill/>
        </p:spPr>
        <p:txBody>
          <a:bodyPr wrap="square" rtlCol="0">
            <a:spAutoFit/>
          </a:bodyPr>
          <a:lstStyle/>
          <a:p>
            <a:r>
              <a:rPr lang="en-US" sz="1600" dirty="0">
                <a:solidFill>
                  <a:sysClr val="windowText" lastClr="000000"/>
                </a:solidFill>
                <a:cs typeface="Segoe UI Light" panose="020B0502040204020203" pitchFamily="34" charset="0"/>
              </a:rPr>
              <a:t>Creator economy where everyone contributes and gains </a:t>
            </a:r>
          </a:p>
        </p:txBody>
      </p:sp>
      <p:sp>
        <p:nvSpPr>
          <p:cNvPr id="46" name="Oval 45" descr="Step 1">
            <a:extLst>
              <a:ext uri="{FF2B5EF4-FFF2-40B4-BE49-F238E27FC236}">
                <a16:creationId xmlns:a16="http://schemas.microsoft.com/office/drawing/2014/main" id="{C06AD439-40B6-EF0E-89C8-013E167FF267}"/>
              </a:ext>
            </a:extLst>
          </p:cNvPr>
          <p:cNvSpPr/>
          <p:nvPr/>
        </p:nvSpPr>
        <p:spPr>
          <a:xfrm>
            <a:off x="6461371" y="1809352"/>
            <a:ext cx="548640" cy="548640"/>
          </a:xfrm>
          <a:prstGeom prst="ellipse">
            <a:avLst/>
          </a:prstGeom>
          <a:solidFill>
            <a:schemeClr val="tx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bg1"/>
                </a:solidFill>
              </a:rPr>
              <a:t>1</a:t>
            </a:r>
          </a:p>
        </p:txBody>
      </p:sp>
      <p:sp>
        <p:nvSpPr>
          <p:cNvPr id="48" name="Oval 47" descr="Step 2">
            <a:extLst>
              <a:ext uri="{FF2B5EF4-FFF2-40B4-BE49-F238E27FC236}">
                <a16:creationId xmlns:a16="http://schemas.microsoft.com/office/drawing/2014/main" id="{89FA545F-30DF-DA2C-CC57-C92EDC40DAE2}"/>
              </a:ext>
            </a:extLst>
          </p:cNvPr>
          <p:cNvSpPr/>
          <p:nvPr/>
        </p:nvSpPr>
        <p:spPr>
          <a:xfrm>
            <a:off x="6461371" y="2712319"/>
            <a:ext cx="548640" cy="548640"/>
          </a:xfrm>
          <a:prstGeom prst="ellipse">
            <a:avLst/>
          </a:prstGeom>
          <a:solidFill>
            <a:schemeClr val="tx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bg1"/>
                </a:solidFill>
              </a:rPr>
              <a:t>2</a:t>
            </a:r>
          </a:p>
        </p:txBody>
      </p:sp>
      <p:sp>
        <p:nvSpPr>
          <p:cNvPr id="50" name="Oval 49" descr="Step 3">
            <a:extLst>
              <a:ext uri="{FF2B5EF4-FFF2-40B4-BE49-F238E27FC236}">
                <a16:creationId xmlns:a16="http://schemas.microsoft.com/office/drawing/2014/main" id="{3ED09112-4695-66C6-4260-CEEB67E880E1}"/>
              </a:ext>
            </a:extLst>
          </p:cNvPr>
          <p:cNvSpPr/>
          <p:nvPr/>
        </p:nvSpPr>
        <p:spPr>
          <a:xfrm>
            <a:off x="6461371" y="3615286"/>
            <a:ext cx="548640" cy="548640"/>
          </a:xfrm>
          <a:prstGeom prst="ellipse">
            <a:avLst/>
          </a:prstGeom>
          <a:solidFill>
            <a:schemeClr val="tx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bg1"/>
                </a:solidFill>
              </a:rPr>
              <a:t>3</a:t>
            </a:r>
          </a:p>
        </p:txBody>
      </p:sp>
      <p:sp>
        <p:nvSpPr>
          <p:cNvPr id="52" name="Oval 51" descr="Step 4">
            <a:extLst>
              <a:ext uri="{FF2B5EF4-FFF2-40B4-BE49-F238E27FC236}">
                <a16:creationId xmlns:a16="http://schemas.microsoft.com/office/drawing/2014/main" id="{E08636A9-F915-4668-F1FD-4EA562029225}"/>
              </a:ext>
            </a:extLst>
          </p:cNvPr>
          <p:cNvSpPr/>
          <p:nvPr/>
        </p:nvSpPr>
        <p:spPr>
          <a:xfrm>
            <a:off x="6461371" y="4518252"/>
            <a:ext cx="548640" cy="548640"/>
          </a:xfrm>
          <a:prstGeom prst="ellipse">
            <a:avLst/>
          </a:prstGeom>
          <a:solidFill>
            <a:schemeClr val="tx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bg1"/>
                </a:solidFill>
              </a:rPr>
              <a:t>4</a:t>
            </a:r>
          </a:p>
        </p:txBody>
      </p:sp>
      <p:pic>
        <p:nvPicPr>
          <p:cNvPr id="5" name="Picture 4">
            <a:extLst>
              <a:ext uri="{FF2B5EF4-FFF2-40B4-BE49-F238E27FC236}">
                <a16:creationId xmlns:a16="http://schemas.microsoft.com/office/drawing/2014/main" id="{651984B6-B673-1967-CBAA-5B642D2B649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135717" y="4097248"/>
            <a:ext cx="1988329" cy="1639557"/>
          </a:xfrm>
          <a:prstGeom prst="rect">
            <a:avLst/>
          </a:prstGeom>
        </p:spPr>
      </p:pic>
      <p:sp>
        <p:nvSpPr>
          <p:cNvPr id="12" name="TextBox 11">
            <a:extLst>
              <a:ext uri="{FF2B5EF4-FFF2-40B4-BE49-F238E27FC236}">
                <a16:creationId xmlns:a16="http://schemas.microsoft.com/office/drawing/2014/main" id="{B70AB7C9-557C-6E9D-4210-1EC554DF60C3}"/>
              </a:ext>
            </a:extLst>
          </p:cNvPr>
          <p:cNvSpPr txBox="1"/>
          <p:nvPr/>
        </p:nvSpPr>
        <p:spPr>
          <a:xfrm>
            <a:off x="11831238" y="6543107"/>
            <a:ext cx="300082" cy="369332"/>
          </a:xfrm>
          <a:prstGeom prst="rect">
            <a:avLst/>
          </a:prstGeom>
          <a:noFill/>
        </p:spPr>
        <p:txBody>
          <a:bodyPr wrap="none" rtlCol="0">
            <a:spAutoFit/>
          </a:bodyPr>
          <a:lstStyle/>
          <a:p>
            <a:r>
              <a:rPr lang="en-US" dirty="0">
                <a:solidFill>
                  <a:schemeClr val="bg1"/>
                </a:solidFill>
              </a:rPr>
              <a:t>3</a:t>
            </a:r>
          </a:p>
        </p:txBody>
      </p:sp>
      <p:sp>
        <p:nvSpPr>
          <p:cNvPr id="13" name="TextBox 12">
            <a:extLst>
              <a:ext uri="{FF2B5EF4-FFF2-40B4-BE49-F238E27FC236}">
                <a16:creationId xmlns:a16="http://schemas.microsoft.com/office/drawing/2014/main" id="{C28C2561-A4D1-9D66-B27C-0E544C6EE0E3}"/>
              </a:ext>
            </a:extLst>
          </p:cNvPr>
          <p:cNvSpPr txBox="1"/>
          <p:nvPr/>
        </p:nvSpPr>
        <p:spPr>
          <a:xfrm>
            <a:off x="5803273" y="6539883"/>
            <a:ext cx="300082" cy="369332"/>
          </a:xfrm>
          <a:prstGeom prst="rect">
            <a:avLst/>
          </a:prstGeom>
          <a:noFill/>
        </p:spPr>
        <p:txBody>
          <a:bodyPr wrap="none" rtlCol="0">
            <a:spAutoFit/>
          </a:bodyPr>
          <a:lstStyle/>
          <a:p>
            <a:r>
              <a:rPr lang="en-US" dirty="0">
                <a:solidFill>
                  <a:schemeClr val="bg1"/>
                </a:solidFill>
              </a:rPr>
              <a:t>2</a:t>
            </a:r>
          </a:p>
        </p:txBody>
      </p:sp>
    </p:spTree>
    <p:extLst>
      <p:ext uri="{BB962C8B-B14F-4D97-AF65-F5344CB8AC3E}">
        <p14:creationId xmlns:p14="http://schemas.microsoft.com/office/powerpoint/2010/main" val="849603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9000">
              <a:schemeClr val="bg1">
                <a:lumMod val="85000"/>
              </a:schemeClr>
            </a:gs>
          </a:gsLst>
          <a:lin ang="108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A2BA9B-936A-C193-4A12-AAD9141AEB4D}"/>
              </a:ext>
              <a:ext uri="{C183D7F6-B498-43B3-948B-1728B52AA6E4}">
                <adec:decorative xmlns:adec="http://schemas.microsoft.com/office/drawing/2017/decorative" val="1"/>
              </a:ext>
            </a:extLst>
          </p:cNvPr>
          <p:cNvSpPr/>
          <p:nvPr/>
        </p:nvSpPr>
        <p:spPr>
          <a:xfrm>
            <a:off x="-7766" y="0"/>
            <a:ext cx="6096000" cy="6858000"/>
          </a:xfrm>
          <a:prstGeom prst="rect">
            <a:avLst/>
          </a:prstGeom>
          <a:gradFill flip="none" rotWithShape="1">
            <a:gsLst>
              <a:gs pos="0">
                <a:schemeClr val="accent1">
                  <a:lumMod val="5000"/>
                  <a:lumOff val="95000"/>
                </a:schemeClr>
              </a:gs>
              <a:gs pos="99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11DD83C-4102-5F75-325A-B3221746838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960501" y="0"/>
            <a:ext cx="1231499" cy="1225402"/>
          </a:xfrm>
          <a:prstGeom prst="rect">
            <a:avLst/>
          </a:prstGeom>
        </p:spPr>
      </p:pic>
      <p:pic>
        <p:nvPicPr>
          <p:cNvPr id="4" name="Picture 3">
            <a:extLst>
              <a:ext uri="{FF2B5EF4-FFF2-40B4-BE49-F238E27FC236}">
                <a16:creationId xmlns:a16="http://schemas.microsoft.com/office/drawing/2014/main" id="{AEEE1B4A-8766-BEBF-7598-B71AD62772C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64501" y="0"/>
            <a:ext cx="1231499" cy="1225402"/>
          </a:xfrm>
          <a:prstGeom prst="rect">
            <a:avLst/>
          </a:prstGeom>
        </p:spPr>
      </p:pic>
      <p:sp>
        <p:nvSpPr>
          <p:cNvPr id="7" name="Rectangle 6">
            <a:extLst>
              <a:ext uri="{FF2B5EF4-FFF2-40B4-BE49-F238E27FC236}">
                <a16:creationId xmlns:a16="http://schemas.microsoft.com/office/drawing/2014/main" id="{9B99341B-1548-47CE-8514-F2EEFF2CA16D}"/>
              </a:ext>
            </a:extLst>
          </p:cNvPr>
          <p:cNvSpPr/>
          <p:nvPr/>
        </p:nvSpPr>
        <p:spPr>
          <a:xfrm>
            <a:off x="6096000" y="5911414"/>
            <a:ext cx="6096000" cy="9465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400" dirty="0">
                <a:solidFill>
                  <a:schemeClr val="bg1">
                    <a:lumMod val="75000"/>
                  </a:schemeClr>
                </a:solidFill>
                <a:effectLst/>
                <a:latin typeface="Segoe UI" panose="020B0502040204020203" pitchFamily="34" charset="0"/>
                <a:ea typeface="Times New Roman" panose="02020603050405020304" pitchFamily="18" charset="0"/>
              </a:rPr>
              <a:t>Tools enable humans to do so much more than. Our technology does just that. It enables you top more with less – less time and less aggravation. You get more time back in your day to focus on what’s really important.</a:t>
            </a:r>
            <a:endParaRPr lang="en-IN" sz="1400" dirty="0">
              <a:solidFill>
                <a:schemeClr val="bg1">
                  <a:lumMod val="75000"/>
                </a:schemeClr>
              </a:solidFill>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1D4D9542-963D-1F08-822E-8D6A90A96968}"/>
              </a:ext>
            </a:extLst>
          </p:cNvPr>
          <p:cNvSpPr/>
          <p:nvPr/>
        </p:nvSpPr>
        <p:spPr>
          <a:xfrm>
            <a:off x="0" y="5911414"/>
            <a:ext cx="6096000" cy="9465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400" dirty="0">
                <a:solidFill>
                  <a:schemeClr val="bg1">
                    <a:lumMod val="75000"/>
                  </a:schemeClr>
                </a:solidFill>
                <a:effectLst/>
                <a:latin typeface="Segoe UI" panose="020B0502040204020203" pitchFamily="34" charset="0"/>
                <a:ea typeface="Times New Roman" panose="02020603050405020304" pitchFamily="18" charset="0"/>
              </a:rPr>
              <a:t>When we no longer used horse and buggy to get around we no longer needed the buggy whip. Well, unless you think reading fake resumes is fun then can we agree it is time to get rid of those resumes!</a:t>
            </a:r>
            <a:endParaRPr lang="en-IN" sz="1400" dirty="0">
              <a:solidFill>
                <a:schemeClr val="bg1">
                  <a:lumMod val="75000"/>
                </a:schemeClr>
              </a:solidFill>
              <a:effectLst/>
              <a:latin typeface="Times New Roman" panose="02020603050405020304" pitchFamily="18" charset="0"/>
              <a:ea typeface="Times New Roman" panose="02020603050405020304" pitchFamily="18" charset="0"/>
            </a:endParaRPr>
          </a:p>
        </p:txBody>
      </p:sp>
      <p:sp>
        <p:nvSpPr>
          <p:cNvPr id="9" name="Title 1">
            <a:extLst>
              <a:ext uri="{FF2B5EF4-FFF2-40B4-BE49-F238E27FC236}">
                <a16:creationId xmlns:a16="http://schemas.microsoft.com/office/drawing/2014/main" id="{73DB1CF7-4E16-BE79-79F7-4E382714FAEE}"/>
              </a:ext>
            </a:extLst>
          </p:cNvPr>
          <p:cNvSpPr txBox="1">
            <a:spLocks noGrp="1"/>
          </p:cNvSpPr>
          <p:nvPr>
            <p:ph type="title" idx="4294967295"/>
          </p:nvPr>
        </p:nvSpPr>
        <p:spPr>
          <a:xfrm>
            <a:off x="293829" y="632552"/>
            <a:ext cx="3272360" cy="5329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7000"/>
              </a:lnSpc>
              <a:spcBef>
                <a:spcPct val="0"/>
              </a:spcBef>
              <a:spcAft>
                <a:spcPts val="80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j-ea"/>
                <a:cs typeface="+mj-cs"/>
              </a:rPr>
              <a:t>Going Resume-less</a:t>
            </a:r>
            <a:endParaRPr kumimoji="0" lang="en-IN" sz="2800" b="0" i="0" u="none" strike="noStrike" kern="1200" cap="none" spc="0" normalizeH="0" baseline="0" noProof="0" dirty="0">
              <a:ln>
                <a:noFill/>
              </a:ln>
              <a:solidFill>
                <a:schemeClr val="tx1"/>
              </a:solidFill>
              <a:effectLst/>
              <a:uLnTx/>
              <a:uFillTx/>
              <a:latin typeface="+mn-lt"/>
              <a:ea typeface="+mj-ea"/>
              <a:cs typeface="+mj-cs"/>
            </a:endParaRPr>
          </a:p>
        </p:txBody>
      </p:sp>
      <p:sp>
        <p:nvSpPr>
          <p:cNvPr id="28" name="Rectangle 27">
            <a:extLst>
              <a:ext uri="{FF2B5EF4-FFF2-40B4-BE49-F238E27FC236}">
                <a16:creationId xmlns:a16="http://schemas.microsoft.com/office/drawing/2014/main" id="{6B9AFAD0-875D-787D-8BEE-BFBF95FFF80F}"/>
              </a:ext>
            </a:extLst>
          </p:cNvPr>
          <p:cNvSpPr/>
          <p:nvPr/>
        </p:nvSpPr>
        <p:spPr>
          <a:xfrm>
            <a:off x="319508" y="640591"/>
            <a:ext cx="91440" cy="5396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itle 1">
            <a:extLst>
              <a:ext uri="{FF2B5EF4-FFF2-40B4-BE49-F238E27FC236}">
                <a16:creationId xmlns:a16="http://schemas.microsoft.com/office/drawing/2014/main" id="{30E65A48-4986-A142-4F8A-4DEA35DB17AD}"/>
              </a:ext>
            </a:extLst>
          </p:cNvPr>
          <p:cNvSpPr txBox="1">
            <a:spLocks/>
          </p:cNvSpPr>
          <p:nvPr/>
        </p:nvSpPr>
        <p:spPr>
          <a:xfrm>
            <a:off x="6502232" y="643963"/>
            <a:ext cx="4430030" cy="532903"/>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n-US" sz="2800" dirty="0">
                <a:latin typeface="+mn-lt"/>
              </a:rPr>
              <a:t>The ConvInt.ai Hiring 2.0 way</a:t>
            </a:r>
            <a:endParaRPr lang="en-IN" sz="2800" dirty="0">
              <a:latin typeface="+mn-lt"/>
            </a:endParaRPr>
          </a:p>
        </p:txBody>
      </p:sp>
      <p:sp>
        <p:nvSpPr>
          <p:cNvPr id="30" name="Rectangle 29">
            <a:extLst>
              <a:ext uri="{FF2B5EF4-FFF2-40B4-BE49-F238E27FC236}">
                <a16:creationId xmlns:a16="http://schemas.microsoft.com/office/drawing/2014/main" id="{E275A357-9B2C-66E6-B6DB-2021C84A6B41}"/>
              </a:ext>
            </a:extLst>
          </p:cNvPr>
          <p:cNvSpPr/>
          <p:nvPr/>
        </p:nvSpPr>
        <p:spPr>
          <a:xfrm>
            <a:off x="6410792" y="640591"/>
            <a:ext cx="91440" cy="5396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7" name="Group 56">
            <a:extLst>
              <a:ext uri="{FF2B5EF4-FFF2-40B4-BE49-F238E27FC236}">
                <a16:creationId xmlns:a16="http://schemas.microsoft.com/office/drawing/2014/main" id="{1FF48EC0-36D2-A2CC-2F83-18F1C7125369}"/>
              </a:ext>
            </a:extLst>
          </p:cNvPr>
          <p:cNvGrpSpPr/>
          <p:nvPr/>
        </p:nvGrpSpPr>
        <p:grpSpPr>
          <a:xfrm>
            <a:off x="266700" y="2216274"/>
            <a:ext cx="988373" cy="320500"/>
            <a:chOff x="830895" y="2565008"/>
            <a:chExt cx="1388794" cy="490889"/>
          </a:xfrm>
        </p:grpSpPr>
        <p:sp>
          <p:nvSpPr>
            <p:cNvPr id="58" name="Rounded Rectangle 1">
              <a:extLst>
                <a:ext uri="{FF2B5EF4-FFF2-40B4-BE49-F238E27FC236}">
                  <a16:creationId xmlns:a16="http://schemas.microsoft.com/office/drawing/2014/main" id="{8582263F-8253-630B-2A23-7958E2783672}"/>
                </a:ext>
              </a:extLst>
            </p:cNvPr>
            <p:cNvSpPr/>
            <p:nvPr/>
          </p:nvSpPr>
          <p:spPr>
            <a:xfrm>
              <a:off x="887607" y="2565008"/>
              <a:ext cx="1332082" cy="490889"/>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7ECBF6FB-48FD-12E0-893A-427CDCCC4BEB}"/>
                </a:ext>
              </a:extLst>
            </p:cNvPr>
            <p:cNvSpPr txBox="1"/>
            <p:nvPr/>
          </p:nvSpPr>
          <p:spPr>
            <a:xfrm>
              <a:off x="830895" y="2584495"/>
              <a:ext cx="1318499" cy="471402"/>
            </a:xfrm>
            <a:prstGeom prst="rect">
              <a:avLst/>
            </a:prstGeom>
            <a:noFill/>
          </p:spPr>
          <p:txBody>
            <a:bodyPr wrap="none" rtlCol="0">
              <a:spAutoFit/>
            </a:bodyPr>
            <a:lstStyle/>
            <a:p>
              <a:r>
                <a:rPr lang="en-US" sz="1400" dirty="0">
                  <a:solidFill>
                    <a:schemeClr val="bg1">
                      <a:lumMod val="50000"/>
                    </a:schemeClr>
                  </a:solidFill>
                  <a:cs typeface="Segoe UI Light" panose="020B0502040204020203" pitchFamily="34" charset="0"/>
                </a:rPr>
                <a:t>Apply Now</a:t>
              </a:r>
            </a:p>
          </p:txBody>
        </p:sp>
      </p:grpSp>
      <p:sp>
        <p:nvSpPr>
          <p:cNvPr id="60" name="Chevron 29">
            <a:extLst>
              <a:ext uri="{FF2B5EF4-FFF2-40B4-BE49-F238E27FC236}">
                <a16:creationId xmlns:a16="http://schemas.microsoft.com/office/drawing/2014/main" id="{85EBFD42-A950-F3A9-367A-57B39135CA5C}"/>
              </a:ext>
            </a:extLst>
          </p:cNvPr>
          <p:cNvSpPr/>
          <p:nvPr/>
        </p:nvSpPr>
        <p:spPr>
          <a:xfrm>
            <a:off x="1323632" y="2229205"/>
            <a:ext cx="274975" cy="330298"/>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1" name="Group 60">
            <a:extLst>
              <a:ext uri="{FF2B5EF4-FFF2-40B4-BE49-F238E27FC236}">
                <a16:creationId xmlns:a16="http://schemas.microsoft.com/office/drawing/2014/main" id="{DC88F416-22DA-6A8E-1585-14274B491725}"/>
              </a:ext>
            </a:extLst>
          </p:cNvPr>
          <p:cNvGrpSpPr/>
          <p:nvPr/>
        </p:nvGrpSpPr>
        <p:grpSpPr>
          <a:xfrm>
            <a:off x="1642069" y="1853971"/>
            <a:ext cx="1224782" cy="1090315"/>
            <a:chOff x="3561347" y="1751798"/>
            <a:chExt cx="3118586" cy="2271562"/>
          </a:xfrm>
        </p:grpSpPr>
        <p:sp>
          <p:nvSpPr>
            <p:cNvPr id="62" name="Rounded Rectangle 7">
              <a:extLst>
                <a:ext uri="{FF2B5EF4-FFF2-40B4-BE49-F238E27FC236}">
                  <a16:creationId xmlns:a16="http://schemas.microsoft.com/office/drawing/2014/main" id="{CA44326B-5C57-50C7-8581-E02A77BC1960}"/>
                </a:ext>
              </a:extLst>
            </p:cNvPr>
            <p:cNvSpPr/>
            <p:nvPr/>
          </p:nvSpPr>
          <p:spPr>
            <a:xfrm>
              <a:off x="3830855" y="2165684"/>
              <a:ext cx="2541069" cy="587141"/>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6DC3187B-B78C-7E29-4724-7070861B6511}"/>
                </a:ext>
              </a:extLst>
            </p:cNvPr>
            <p:cNvSpPr txBox="1"/>
            <p:nvPr/>
          </p:nvSpPr>
          <p:spPr>
            <a:xfrm>
              <a:off x="4030481" y="2085832"/>
              <a:ext cx="1052930" cy="369333"/>
            </a:xfrm>
            <a:prstGeom prst="rect">
              <a:avLst/>
            </a:prstGeom>
            <a:noFill/>
          </p:spPr>
          <p:txBody>
            <a:bodyPr wrap="none" rtlCol="0">
              <a:spAutoFit/>
            </a:bodyPr>
            <a:lstStyle/>
            <a:p>
              <a:r>
                <a:rPr lang="en-US" dirty="0">
                  <a:solidFill>
                    <a:schemeClr val="bg1">
                      <a:lumMod val="50000"/>
                    </a:schemeClr>
                  </a:solidFill>
                  <a:cs typeface="Segoe UI Light" panose="020B0502040204020203" pitchFamily="34" charset="0"/>
                </a:rPr>
                <a:t>Email id</a:t>
              </a:r>
            </a:p>
          </p:txBody>
        </p:sp>
        <p:sp>
          <p:nvSpPr>
            <p:cNvPr id="64" name="Rounded Rectangle 9">
              <a:extLst>
                <a:ext uri="{FF2B5EF4-FFF2-40B4-BE49-F238E27FC236}">
                  <a16:creationId xmlns:a16="http://schemas.microsoft.com/office/drawing/2014/main" id="{A822E37A-E4F2-1FD8-8298-08E4568CA7C4}"/>
                </a:ext>
              </a:extLst>
            </p:cNvPr>
            <p:cNvSpPr/>
            <p:nvPr/>
          </p:nvSpPr>
          <p:spPr>
            <a:xfrm>
              <a:off x="3830855" y="3039979"/>
              <a:ext cx="2541069" cy="587141"/>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6D27E49B-FE93-051F-9CD6-BB4D16FBB9C6}"/>
                </a:ext>
              </a:extLst>
            </p:cNvPr>
            <p:cNvSpPr txBox="1"/>
            <p:nvPr/>
          </p:nvSpPr>
          <p:spPr>
            <a:xfrm>
              <a:off x="4049664" y="2929792"/>
              <a:ext cx="2067494" cy="559562"/>
            </a:xfrm>
            <a:prstGeom prst="rect">
              <a:avLst/>
            </a:prstGeom>
            <a:noFill/>
          </p:spPr>
          <p:txBody>
            <a:bodyPr wrap="square" rtlCol="0">
              <a:spAutoFit/>
            </a:bodyPr>
            <a:lstStyle/>
            <a:p>
              <a:r>
                <a:rPr lang="en-US" dirty="0">
                  <a:solidFill>
                    <a:schemeClr val="bg1">
                      <a:lumMod val="50000"/>
                    </a:schemeClr>
                  </a:solidFill>
                  <a:cs typeface="Segoe UI Light" panose="020B0502040204020203" pitchFamily="34" charset="0"/>
                </a:rPr>
                <a:t>Name</a:t>
              </a:r>
            </a:p>
          </p:txBody>
        </p:sp>
        <p:sp>
          <p:nvSpPr>
            <p:cNvPr id="66" name="Rectangle 65">
              <a:extLst>
                <a:ext uri="{FF2B5EF4-FFF2-40B4-BE49-F238E27FC236}">
                  <a16:creationId xmlns:a16="http://schemas.microsoft.com/office/drawing/2014/main" id="{0A42DDBF-2C66-5635-EB67-C8B77F6DFDB0}"/>
                </a:ext>
              </a:extLst>
            </p:cNvPr>
            <p:cNvSpPr/>
            <p:nvPr/>
          </p:nvSpPr>
          <p:spPr>
            <a:xfrm>
              <a:off x="3561347" y="1751798"/>
              <a:ext cx="3118586" cy="227156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F9EAE168-4CF3-07D8-B90B-942ECC6A51F3}"/>
              </a:ext>
            </a:extLst>
          </p:cNvPr>
          <p:cNvGrpSpPr/>
          <p:nvPr/>
        </p:nvGrpSpPr>
        <p:grpSpPr>
          <a:xfrm>
            <a:off x="3244148" y="2102939"/>
            <a:ext cx="1000413" cy="588592"/>
            <a:chOff x="7417499" y="2347050"/>
            <a:chExt cx="1585700" cy="1119557"/>
          </a:xfrm>
        </p:grpSpPr>
        <p:sp>
          <p:nvSpPr>
            <p:cNvPr id="68" name="Rounded Rectangle 19">
              <a:extLst>
                <a:ext uri="{FF2B5EF4-FFF2-40B4-BE49-F238E27FC236}">
                  <a16:creationId xmlns:a16="http://schemas.microsoft.com/office/drawing/2014/main" id="{D94EC1DC-4BA2-F4CA-73D2-DC8ED25189B2}"/>
                </a:ext>
              </a:extLst>
            </p:cNvPr>
            <p:cNvSpPr/>
            <p:nvPr/>
          </p:nvSpPr>
          <p:spPr>
            <a:xfrm>
              <a:off x="7417499" y="2347050"/>
              <a:ext cx="1585700" cy="1119557"/>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83453959-2C94-A7BD-E0A1-95B076A03D1B}"/>
                </a:ext>
              </a:extLst>
            </p:cNvPr>
            <p:cNvCxnSpPr/>
            <p:nvPr/>
          </p:nvCxnSpPr>
          <p:spPr>
            <a:xfrm>
              <a:off x="7469204" y="2483318"/>
              <a:ext cx="741145" cy="4138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535A610-E174-45F4-D3FA-565E3A60AC9B}"/>
                </a:ext>
              </a:extLst>
            </p:cNvPr>
            <p:cNvCxnSpPr/>
            <p:nvPr/>
          </p:nvCxnSpPr>
          <p:spPr>
            <a:xfrm flipH="1">
              <a:off x="8210349" y="2492943"/>
              <a:ext cx="741145" cy="4138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961B2BDA-3D0D-D12D-A8B2-360AAC7F70E6}"/>
              </a:ext>
            </a:extLst>
          </p:cNvPr>
          <p:cNvGrpSpPr/>
          <p:nvPr/>
        </p:nvGrpSpPr>
        <p:grpSpPr>
          <a:xfrm>
            <a:off x="4704722" y="1845221"/>
            <a:ext cx="1089724" cy="1075414"/>
            <a:chOff x="9837019" y="2473671"/>
            <a:chExt cx="1414914" cy="2030951"/>
          </a:xfrm>
        </p:grpSpPr>
        <p:sp>
          <p:nvSpPr>
            <p:cNvPr id="72" name="Flowchart: Card 71">
              <a:extLst>
                <a:ext uri="{FF2B5EF4-FFF2-40B4-BE49-F238E27FC236}">
                  <a16:creationId xmlns:a16="http://schemas.microsoft.com/office/drawing/2014/main" id="{20E63094-DF73-E880-5F4B-F25B50CE0350}"/>
                </a:ext>
              </a:extLst>
            </p:cNvPr>
            <p:cNvSpPr/>
            <p:nvPr/>
          </p:nvSpPr>
          <p:spPr>
            <a:xfrm flipH="1">
              <a:off x="9837019" y="2478503"/>
              <a:ext cx="1414914" cy="2026119"/>
            </a:xfrm>
            <a:prstGeom prst="flowChartPunchedCard">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B586C9DC-5707-DDF3-E670-8919D9B6F81D}"/>
                </a:ext>
              </a:extLst>
            </p:cNvPr>
            <p:cNvSpPr/>
            <p:nvPr/>
          </p:nvSpPr>
          <p:spPr>
            <a:xfrm>
              <a:off x="10953549" y="2473671"/>
              <a:ext cx="298384" cy="413886"/>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Box 73">
            <a:extLst>
              <a:ext uri="{FF2B5EF4-FFF2-40B4-BE49-F238E27FC236}">
                <a16:creationId xmlns:a16="http://schemas.microsoft.com/office/drawing/2014/main" id="{814A1F11-8B8E-874C-3D85-7B2BACF13793}"/>
              </a:ext>
            </a:extLst>
          </p:cNvPr>
          <p:cNvSpPr txBox="1"/>
          <p:nvPr/>
        </p:nvSpPr>
        <p:spPr>
          <a:xfrm>
            <a:off x="4701558" y="1907732"/>
            <a:ext cx="1089723" cy="1169551"/>
          </a:xfrm>
          <a:prstGeom prst="rect">
            <a:avLst/>
          </a:prstGeom>
          <a:noFill/>
        </p:spPr>
        <p:txBody>
          <a:bodyPr wrap="square" rtlCol="0">
            <a:spAutoFit/>
          </a:bodyPr>
          <a:lstStyle/>
          <a:p>
            <a:r>
              <a:rPr lang="en-US" sz="1400" dirty="0">
                <a:solidFill>
                  <a:schemeClr val="bg1">
                    <a:lumMod val="50000"/>
                  </a:schemeClr>
                </a:solidFill>
                <a:cs typeface="Segoe UI Light" panose="020B0502040204020203" pitchFamily="34" charset="0"/>
              </a:rPr>
              <a:t>Candidate</a:t>
            </a:r>
          </a:p>
          <a:p>
            <a:r>
              <a:rPr lang="en-US" sz="1400" dirty="0">
                <a:solidFill>
                  <a:schemeClr val="bg1">
                    <a:lumMod val="50000"/>
                  </a:schemeClr>
                </a:solidFill>
                <a:cs typeface="Segoe UI Light" panose="020B0502040204020203" pitchFamily="34" charset="0"/>
              </a:rPr>
              <a:t>Assessment</a:t>
            </a:r>
          </a:p>
          <a:p>
            <a:r>
              <a:rPr lang="en-US" sz="1400" dirty="0">
                <a:solidFill>
                  <a:schemeClr val="bg1">
                    <a:lumMod val="50000"/>
                  </a:schemeClr>
                </a:solidFill>
                <a:cs typeface="Segoe UI Light" panose="020B0502040204020203" pitchFamily="34" charset="0"/>
              </a:rPr>
              <a:t>Report</a:t>
            </a:r>
          </a:p>
          <a:p>
            <a:r>
              <a:rPr lang="en-US" sz="1400" dirty="0">
                <a:solidFill>
                  <a:schemeClr val="bg1">
                    <a:lumMod val="50000"/>
                  </a:schemeClr>
                </a:solidFill>
                <a:cs typeface="Segoe UI Light" panose="020B0502040204020203" pitchFamily="34" charset="0"/>
              </a:rPr>
              <a:t>(CAR)</a:t>
            </a:r>
          </a:p>
          <a:p>
            <a:endParaRPr lang="en-US" sz="1400" dirty="0">
              <a:solidFill>
                <a:schemeClr val="bg1">
                  <a:lumMod val="50000"/>
                </a:schemeClr>
              </a:solidFill>
              <a:cs typeface="Segoe UI Light" panose="020B0502040204020203" pitchFamily="34" charset="0"/>
            </a:endParaRPr>
          </a:p>
        </p:txBody>
      </p:sp>
      <p:sp>
        <p:nvSpPr>
          <p:cNvPr id="75" name="Chevron 29">
            <a:extLst>
              <a:ext uri="{FF2B5EF4-FFF2-40B4-BE49-F238E27FC236}">
                <a16:creationId xmlns:a16="http://schemas.microsoft.com/office/drawing/2014/main" id="{37AF5718-E61B-3BB6-FE74-70EEA431FB37}"/>
              </a:ext>
            </a:extLst>
          </p:cNvPr>
          <p:cNvSpPr/>
          <p:nvPr/>
        </p:nvSpPr>
        <p:spPr>
          <a:xfrm>
            <a:off x="2918012" y="2254241"/>
            <a:ext cx="274975" cy="330298"/>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29">
            <a:extLst>
              <a:ext uri="{FF2B5EF4-FFF2-40B4-BE49-F238E27FC236}">
                <a16:creationId xmlns:a16="http://schemas.microsoft.com/office/drawing/2014/main" id="{30C2184B-03E8-1A55-891A-8BD08ADA48D6}"/>
              </a:ext>
            </a:extLst>
          </p:cNvPr>
          <p:cNvSpPr/>
          <p:nvPr/>
        </p:nvSpPr>
        <p:spPr>
          <a:xfrm>
            <a:off x="4335455" y="2240828"/>
            <a:ext cx="274975" cy="330298"/>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76" descr="Apply Now can go on the Careers Page or LinkedIn Job Posting&#10;">
            <a:extLst>
              <a:ext uri="{FF2B5EF4-FFF2-40B4-BE49-F238E27FC236}">
                <a16:creationId xmlns:a16="http://schemas.microsoft.com/office/drawing/2014/main" id="{074071AA-FA66-F9F3-99D4-2BF81E64D08C}"/>
              </a:ext>
            </a:extLst>
          </p:cNvPr>
          <p:cNvSpPr txBox="1"/>
          <p:nvPr/>
        </p:nvSpPr>
        <p:spPr>
          <a:xfrm>
            <a:off x="250526" y="3172346"/>
            <a:ext cx="1238874" cy="1169551"/>
          </a:xfrm>
          <a:prstGeom prst="rect">
            <a:avLst/>
          </a:prstGeom>
          <a:noFill/>
        </p:spPr>
        <p:txBody>
          <a:bodyPr wrap="square" rtlCol="0">
            <a:spAutoFit/>
          </a:bodyPr>
          <a:lstStyle/>
          <a:p>
            <a:pPr algn="ctr"/>
            <a:r>
              <a:rPr lang="en-US" sz="1400" dirty="0">
                <a:cs typeface="Segoe UI Light" panose="020B0502040204020203" pitchFamily="34" charset="0"/>
              </a:rPr>
              <a:t>Apply Now can go on the Careers Page or LinkedIn Job Posting</a:t>
            </a:r>
          </a:p>
        </p:txBody>
      </p:sp>
      <p:sp>
        <p:nvSpPr>
          <p:cNvPr id="78" name="TextBox 77" descr="Just the Email and Name are captured&#10;">
            <a:extLst>
              <a:ext uri="{FF2B5EF4-FFF2-40B4-BE49-F238E27FC236}">
                <a16:creationId xmlns:a16="http://schemas.microsoft.com/office/drawing/2014/main" id="{B4B24F99-335D-F5E5-178D-29CD14348C35}"/>
              </a:ext>
            </a:extLst>
          </p:cNvPr>
          <p:cNvSpPr txBox="1"/>
          <p:nvPr/>
        </p:nvSpPr>
        <p:spPr>
          <a:xfrm>
            <a:off x="1680483" y="3172346"/>
            <a:ext cx="1223581" cy="738664"/>
          </a:xfrm>
          <a:prstGeom prst="rect">
            <a:avLst/>
          </a:prstGeom>
          <a:noFill/>
        </p:spPr>
        <p:txBody>
          <a:bodyPr wrap="square" rtlCol="0">
            <a:spAutoFit/>
          </a:bodyPr>
          <a:lstStyle/>
          <a:p>
            <a:pPr algn="ctr"/>
            <a:r>
              <a:rPr lang="en-US" sz="1400" dirty="0">
                <a:cs typeface="Segoe UI Light" panose="020B0502040204020203" pitchFamily="34" charset="0"/>
              </a:rPr>
              <a:t>Just the Email and Name are captured</a:t>
            </a:r>
          </a:p>
        </p:txBody>
      </p:sp>
      <p:sp>
        <p:nvSpPr>
          <p:cNvPr id="79" name="TextBox 78" descr="An invite is sent to the Candidate automatically to take the screening assessment&#10;">
            <a:extLst>
              <a:ext uri="{FF2B5EF4-FFF2-40B4-BE49-F238E27FC236}">
                <a16:creationId xmlns:a16="http://schemas.microsoft.com/office/drawing/2014/main" id="{6B1B49D3-51FA-1C60-E31A-40BF15935EE5}"/>
              </a:ext>
            </a:extLst>
          </p:cNvPr>
          <p:cNvSpPr txBox="1"/>
          <p:nvPr/>
        </p:nvSpPr>
        <p:spPr>
          <a:xfrm>
            <a:off x="3102719" y="3172346"/>
            <a:ext cx="1283269" cy="1600438"/>
          </a:xfrm>
          <a:prstGeom prst="rect">
            <a:avLst/>
          </a:prstGeom>
          <a:noFill/>
        </p:spPr>
        <p:txBody>
          <a:bodyPr wrap="square" rtlCol="0">
            <a:spAutoFit/>
          </a:bodyPr>
          <a:lstStyle/>
          <a:p>
            <a:pPr algn="ctr"/>
            <a:r>
              <a:rPr lang="en-US" sz="1400" dirty="0">
                <a:cs typeface="Segoe UI Light" panose="020B0502040204020203" pitchFamily="34" charset="0"/>
              </a:rPr>
              <a:t>An invite is sent to the Candidate automatically to take the screening assessment</a:t>
            </a:r>
          </a:p>
        </p:txBody>
      </p:sp>
      <p:sp>
        <p:nvSpPr>
          <p:cNvPr id="80" name="TextBox 79" descr="The assessment report of shortlisted candidates is sent to the Recruiter for the next steps&#10;">
            <a:extLst>
              <a:ext uri="{FF2B5EF4-FFF2-40B4-BE49-F238E27FC236}">
                <a16:creationId xmlns:a16="http://schemas.microsoft.com/office/drawing/2014/main" id="{4FD62936-9CD2-90C2-09D4-04D460185AEC}"/>
              </a:ext>
            </a:extLst>
          </p:cNvPr>
          <p:cNvSpPr txBox="1"/>
          <p:nvPr/>
        </p:nvSpPr>
        <p:spPr>
          <a:xfrm>
            <a:off x="4591576" y="3172346"/>
            <a:ext cx="1384881" cy="1600438"/>
          </a:xfrm>
          <a:prstGeom prst="rect">
            <a:avLst/>
          </a:prstGeom>
          <a:noFill/>
        </p:spPr>
        <p:txBody>
          <a:bodyPr wrap="square" rtlCol="0">
            <a:spAutoFit/>
          </a:bodyPr>
          <a:lstStyle/>
          <a:p>
            <a:pPr algn="ctr"/>
            <a:r>
              <a:rPr lang="en-US" sz="1400" dirty="0">
                <a:cs typeface="Segoe UI Light" panose="020B0502040204020203" pitchFamily="34" charset="0"/>
              </a:rPr>
              <a:t>The assessment report of shortlisted candidates is sent to the Recruiter for the next steps</a:t>
            </a:r>
          </a:p>
        </p:txBody>
      </p:sp>
      <p:sp>
        <p:nvSpPr>
          <p:cNvPr id="86" name="Rectangle 85">
            <a:extLst>
              <a:ext uri="{FF2B5EF4-FFF2-40B4-BE49-F238E27FC236}">
                <a16:creationId xmlns:a16="http://schemas.microsoft.com/office/drawing/2014/main" id="{AAFEBAEE-EF60-94B4-6BFA-05817D73DAA0}"/>
              </a:ext>
            </a:extLst>
          </p:cNvPr>
          <p:cNvSpPr/>
          <p:nvPr/>
        </p:nvSpPr>
        <p:spPr>
          <a:xfrm>
            <a:off x="6506758" y="1787131"/>
            <a:ext cx="1828800" cy="1005840"/>
          </a:xfrm>
          <a:prstGeom prst="rect">
            <a:avLst/>
          </a:prstGeom>
          <a:solidFill>
            <a:schemeClr val="tx1">
              <a:lumMod val="95000"/>
              <a:lumOff val="5000"/>
            </a:schemeClr>
          </a:solidFill>
        </p:spPr>
        <p:txBody>
          <a:bodyPr wrap="square" anchor="ctr">
            <a:spAutoFit/>
          </a:bodyPr>
          <a:lstStyle/>
          <a:p>
            <a:pPr algn="ctr">
              <a:lnSpc>
                <a:spcPct val="100000"/>
              </a:lnSpc>
              <a:spcBef>
                <a:spcPts val="600"/>
              </a:spcBef>
            </a:pPr>
            <a:r>
              <a:rPr lang="en-US" sz="1400" dirty="0">
                <a:solidFill>
                  <a:schemeClr val="bg1"/>
                </a:solidFill>
                <a:cs typeface="Segoe UI Light" panose="020B0502040204020203" pitchFamily="34" charset="0"/>
              </a:rPr>
              <a:t>Enable recruitment team with </a:t>
            </a:r>
            <a:r>
              <a:rPr lang="en-US" sz="1400" u="sng" dirty="0">
                <a:solidFill>
                  <a:schemeClr val="bg1"/>
                </a:solidFill>
                <a:cs typeface="Segoe UI Light" panose="020B0502040204020203" pitchFamily="34" charset="0"/>
              </a:rPr>
              <a:t>technical assessment</a:t>
            </a:r>
            <a:r>
              <a:rPr lang="en-US" sz="1400" dirty="0">
                <a:solidFill>
                  <a:schemeClr val="bg1"/>
                </a:solidFill>
                <a:cs typeface="Segoe UI Light" panose="020B0502040204020203" pitchFamily="34" charset="0"/>
              </a:rPr>
              <a:t> tools</a:t>
            </a:r>
          </a:p>
        </p:txBody>
      </p:sp>
      <p:sp>
        <p:nvSpPr>
          <p:cNvPr id="87" name="Rectangle 86">
            <a:extLst>
              <a:ext uri="{FF2B5EF4-FFF2-40B4-BE49-F238E27FC236}">
                <a16:creationId xmlns:a16="http://schemas.microsoft.com/office/drawing/2014/main" id="{1A4C73D6-826F-E128-6859-C6D84D5FA3E0}"/>
              </a:ext>
            </a:extLst>
          </p:cNvPr>
          <p:cNvSpPr/>
          <p:nvPr/>
        </p:nvSpPr>
        <p:spPr>
          <a:xfrm>
            <a:off x="10287124" y="1780937"/>
            <a:ext cx="1828800" cy="1005840"/>
          </a:xfrm>
          <a:prstGeom prst="rect">
            <a:avLst/>
          </a:prstGeom>
          <a:solidFill>
            <a:schemeClr val="bg1">
              <a:lumMod val="50000"/>
            </a:schemeClr>
          </a:solidFill>
        </p:spPr>
        <p:txBody>
          <a:bodyPr wrap="square" anchor="ctr">
            <a:spAutoFit/>
          </a:bodyPr>
          <a:lstStyle/>
          <a:p>
            <a:pPr algn="ctr">
              <a:spcBef>
                <a:spcPts val="600"/>
              </a:spcBef>
            </a:pPr>
            <a:r>
              <a:rPr lang="en-US" sz="1400" b="1" dirty="0">
                <a:solidFill>
                  <a:schemeClr val="bg1"/>
                </a:solidFill>
                <a:cs typeface="Segoe UI Light" panose="020B0502040204020203" pitchFamily="34" charset="0"/>
              </a:rPr>
              <a:t>Enable recruitment team to assess candidates objectively without bias</a:t>
            </a:r>
          </a:p>
        </p:txBody>
      </p:sp>
      <p:sp>
        <p:nvSpPr>
          <p:cNvPr id="88" name="Rectangle 87">
            <a:extLst>
              <a:ext uri="{FF2B5EF4-FFF2-40B4-BE49-F238E27FC236}">
                <a16:creationId xmlns:a16="http://schemas.microsoft.com/office/drawing/2014/main" id="{61A31935-98B7-9E60-C118-88DAED0B3972}"/>
              </a:ext>
            </a:extLst>
          </p:cNvPr>
          <p:cNvSpPr/>
          <p:nvPr/>
        </p:nvSpPr>
        <p:spPr>
          <a:xfrm>
            <a:off x="8396941" y="1780937"/>
            <a:ext cx="1828800" cy="1005840"/>
          </a:xfrm>
          <a:prstGeom prst="rect">
            <a:avLst/>
          </a:prstGeom>
          <a:solidFill>
            <a:schemeClr val="bg1">
              <a:lumMod val="50000"/>
            </a:schemeClr>
          </a:solidFill>
        </p:spPr>
        <p:txBody>
          <a:bodyPr wrap="square" anchor="ctr">
            <a:spAutoFit/>
          </a:bodyPr>
          <a:lstStyle/>
          <a:p>
            <a:pPr algn="ctr">
              <a:spcBef>
                <a:spcPts val="600"/>
              </a:spcBef>
            </a:pPr>
            <a:r>
              <a:rPr lang="en-US" sz="1400" b="1" dirty="0">
                <a:solidFill>
                  <a:schemeClr val="bg1"/>
                </a:solidFill>
                <a:cs typeface="Segoe UI Light" panose="020B0502040204020203" pitchFamily="34" charset="0"/>
              </a:rPr>
              <a:t>Enable recruiters to speak same language as hiring manager</a:t>
            </a:r>
          </a:p>
        </p:txBody>
      </p:sp>
      <p:grpSp>
        <p:nvGrpSpPr>
          <p:cNvPr id="93" name="Group 92">
            <a:extLst>
              <a:ext uri="{FF2B5EF4-FFF2-40B4-BE49-F238E27FC236}">
                <a16:creationId xmlns:a16="http://schemas.microsoft.com/office/drawing/2014/main" id="{91EEB5A7-C138-2FEC-7133-E3334986F8C1}"/>
              </a:ext>
              <a:ext uri="{C183D7F6-B498-43B3-948B-1728B52AA6E4}">
                <adec:decorative xmlns:adec="http://schemas.microsoft.com/office/drawing/2017/decorative" val="1"/>
              </a:ext>
            </a:extLst>
          </p:cNvPr>
          <p:cNvGrpSpPr/>
          <p:nvPr/>
        </p:nvGrpSpPr>
        <p:grpSpPr>
          <a:xfrm>
            <a:off x="6423531" y="2979510"/>
            <a:ext cx="1682514" cy="1047930"/>
            <a:chOff x="7613607" y="3248104"/>
            <a:chExt cx="2918239" cy="1710836"/>
          </a:xfrm>
        </p:grpSpPr>
        <p:pic>
          <p:nvPicPr>
            <p:cNvPr id="90" name="Picture 2" descr="One single line drawing of young male manager reading company annual report  while receiving phone call from staff at the office. Check report concept  continuous line draw design vector illustration 3592884 Vector">
              <a:extLst>
                <a:ext uri="{FF2B5EF4-FFF2-40B4-BE49-F238E27FC236}">
                  <a16:creationId xmlns:a16="http://schemas.microsoft.com/office/drawing/2014/main" id="{5434F8A8-293C-A165-1897-27D874BEDEA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7987138" y="3248104"/>
              <a:ext cx="2544708" cy="171083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Single continuous line drawing of stressful finance manager facing pile of  document papers on his desk office. Work overload project concept. Modern  one line draw design graphic vector illustration 3592311 Vector Art">
              <a:extLst>
                <a:ext uri="{FF2B5EF4-FFF2-40B4-BE49-F238E27FC236}">
                  <a16:creationId xmlns:a16="http://schemas.microsoft.com/office/drawing/2014/main" id="{0F2B8CE4-9FDD-ACFF-6087-BDB3C9E9D360}"/>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32391" t="60344" r="50341" b="17212"/>
            <a:stretch/>
          </p:blipFill>
          <p:spPr bwMode="auto">
            <a:xfrm>
              <a:off x="7613607" y="4107667"/>
              <a:ext cx="518021" cy="496194"/>
            </a:xfrm>
            <a:prstGeom prst="rect">
              <a:avLst/>
            </a:prstGeom>
            <a:noFill/>
            <a:extLst>
              <a:ext uri="{909E8E84-426E-40DD-AFC4-6F175D3DCCD1}">
                <a14:hiddenFill xmlns:a14="http://schemas.microsoft.com/office/drawing/2010/main">
                  <a:solidFill>
                    <a:srgbClr val="FFFFFF"/>
                  </a:solidFill>
                </a14:hiddenFill>
              </a:ext>
            </a:extLst>
          </p:spPr>
        </p:pic>
      </p:grpSp>
      <p:sp>
        <p:nvSpPr>
          <p:cNvPr id="92" name="TextBox 91">
            <a:extLst>
              <a:ext uri="{FF2B5EF4-FFF2-40B4-BE49-F238E27FC236}">
                <a16:creationId xmlns:a16="http://schemas.microsoft.com/office/drawing/2014/main" id="{E180A45D-CE70-DE3B-1FF8-895B38E2623B}"/>
              </a:ext>
            </a:extLst>
          </p:cNvPr>
          <p:cNvSpPr txBox="1"/>
          <p:nvPr/>
        </p:nvSpPr>
        <p:spPr>
          <a:xfrm>
            <a:off x="6621573" y="4034120"/>
            <a:ext cx="1521635" cy="307777"/>
          </a:xfrm>
          <a:prstGeom prst="rect">
            <a:avLst/>
          </a:prstGeom>
          <a:noFill/>
        </p:spPr>
        <p:txBody>
          <a:bodyPr wrap="none" rtlCol="0">
            <a:spAutoFit/>
          </a:bodyPr>
          <a:lstStyle/>
          <a:p>
            <a:r>
              <a:rPr lang="en-US" sz="1400" dirty="0">
                <a:solidFill>
                  <a:schemeClr val="tx1">
                    <a:lumMod val="75000"/>
                    <a:lumOff val="25000"/>
                  </a:schemeClr>
                </a:solidFill>
                <a:cs typeface="Segoe UI Light" panose="020B0502040204020203" pitchFamily="34" charset="0"/>
              </a:rPr>
              <a:t>Recruitment Team</a:t>
            </a:r>
          </a:p>
        </p:txBody>
      </p:sp>
      <p:sp>
        <p:nvSpPr>
          <p:cNvPr id="94" name="Right Arrow 3">
            <a:extLst>
              <a:ext uri="{FF2B5EF4-FFF2-40B4-BE49-F238E27FC236}">
                <a16:creationId xmlns:a16="http://schemas.microsoft.com/office/drawing/2014/main" id="{A36723B0-41EF-6FB6-B108-17AFEC3D30EA}"/>
              </a:ext>
            </a:extLst>
          </p:cNvPr>
          <p:cNvSpPr/>
          <p:nvPr/>
        </p:nvSpPr>
        <p:spPr>
          <a:xfrm>
            <a:off x="8145950" y="3254028"/>
            <a:ext cx="346840" cy="570881"/>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17">
            <a:extLst>
              <a:ext uri="{FF2B5EF4-FFF2-40B4-BE49-F238E27FC236}">
                <a16:creationId xmlns:a16="http://schemas.microsoft.com/office/drawing/2014/main" id="{337FD87D-8DCD-9D76-7480-B452394D23E8}"/>
              </a:ext>
            </a:extLst>
          </p:cNvPr>
          <p:cNvSpPr/>
          <p:nvPr/>
        </p:nvSpPr>
        <p:spPr>
          <a:xfrm>
            <a:off x="10013845" y="3254028"/>
            <a:ext cx="346841" cy="570881"/>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95">
            <a:extLst>
              <a:ext uri="{FF2B5EF4-FFF2-40B4-BE49-F238E27FC236}">
                <a16:creationId xmlns:a16="http://schemas.microsoft.com/office/drawing/2014/main" id="{EE8CA1D4-D44D-5080-E18C-3B0537B42D4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398533" y="2841216"/>
            <a:ext cx="1670911" cy="662259"/>
          </a:xfrm>
          <a:prstGeom prst="rect">
            <a:avLst/>
          </a:prstGeom>
        </p:spPr>
      </p:pic>
      <p:pic>
        <p:nvPicPr>
          <p:cNvPr id="97" name="Picture 96">
            <a:extLst>
              <a:ext uri="{FF2B5EF4-FFF2-40B4-BE49-F238E27FC236}">
                <a16:creationId xmlns:a16="http://schemas.microsoft.com/office/drawing/2014/main" id="{2E382F4C-CCA9-5887-7C9A-19DBF5F6DD6E}"/>
              </a:ext>
              <a:ext uri="{C183D7F6-B498-43B3-948B-1728B52AA6E4}">
                <adec:decorative xmlns:adec="http://schemas.microsoft.com/office/drawing/2017/decorative" val="1"/>
              </a:ext>
            </a:extLst>
          </p:cNvPr>
          <p:cNvPicPr>
            <a:picLocks noChangeAspect="1"/>
          </p:cNvPicPr>
          <p:nvPr/>
        </p:nvPicPr>
        <p:blipFill rotWithShape="1">
          <a:blip r:embed="rId6"/>
          <a:srcRect b="6965"/>
          <a:stretch/>
        </p:blipFill>
        <p:spPr>
          <a:xfrm>
            <a:off x="8890424" y="3403562"/>
            <a:ext cx="616589" cy="569003"/>
          </a:xfrm>
          <a:prstGeom prst="rect">
            <a:avLst/>
          </a:prstGeom>
          <a:ln>
            <a:solidFill>
              <a:schemeClr val="tx1">
                <a:lumMod val="75000"/>
                <a:lumOff val="25000"/>
              </a:schemeClr>
            </a:solidFill>
          </a:ln>
        </p:spPr>
      </p:pic>
      <p:sp>
        <p:nvSpPr>
          <p:cNvPr id="98" name="TextBox 97">
            <a:extLst>
              <a:ext uri="{FF2B5EF4-FFF2-40B4-BE49-F238E27FC236}">
                <a16:creationId xmlns:a16="http://schemas.microsoft.com/office/drawing/2014/main" id="{490D839A-29F3-11CD-24D1-389FABA81C3F}"/>
              </a:ext>
            </a:extLst>
          </p:cNvPr>
          <p:cNvSpPr txBox="1"/>
          <p:nvPr/>
        </p:nvSpPr>
        <p:spPr>
          <a:xfrm>
            <a:off x="8175809" y="3949679"/>
            <a:ext cx="2253477" cy="523220"/>
          </a:xfrm>
          <a:prstGeom prst="rect">
            <a:avLst/>
          </a:prstGeom>
          <a:noFill/>
        </p:spPr>
        <p:txBody>
          <a:bodyPr wrap="square" rtlCol="0">
            <a:spAutoFit/>
          </a:bodyPr>
          <a:lstStyle/>
          <a:p>
            <a:pPr algn="ctr"/>
            <a:r>
              <a:rPr lang="en-US" sz="1400" dirty="0">
                <a:cs typeface="Segoe UI Light" panose="020B0502040204020203" pitchFamily="34" charset="0"/>
              </a:rPr>
              <a:t>Conversational Intelligence Assessment Platform</a:t>
            </a:r>
          </a:p>
        </p:txBody>
      </p:sp>
      <p:pic>
        <p:nvPicPr>
          <p:cNvPr id="99" name="Picture 98">
            <a:extLst>
              <a:ext uri="{FF2B5EF4-FFF2-40B4-BE49-F238E27FC236}">
                <a16:creationId xmlns:a16="http://schemas.microsoft.com/office/drawing/2014/main" id="{F82E4B34-28A5-BF95-BC69-325DBEA60D4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388175" y="2942800"/>
            <a:ext cx="1660005" cy="954107"/>
          </a:xfrm>
          <a:prstGeom prst="rect">
            <a:avLst/>
          </a:prstGeom>
        </p:spPr>
      </p:pic>
      <p:sp>
        <p:nvSpPr>
          <p:cNvPr id="100" name="TextBox 99">
            <a:extLst>
              <a:ext uri="{FF2B5EF4-FFF2-40B4-BE49-F238E27FC236}">
                <a16:creationId xmlns:a16="http://schemas.microsoft.com/office/drawing/2014/main" id="{B5054D29-1D4C-4B52-BE71-2A84E1AFF7BD}"/>
              </a:ext>
            </a:extLst>
          </p:cNvPr>
          <p:cNvSpPr txBox="1"/>
          <p:nvPr/>
        </p:nvSpPr>
        <p:spPr>
          <a:xfrm>
            <a:off x="10388175" y="3944109"/>
            <a:ext cx="1761224" cy="307777"/>
          </a:xfrm>
          <a:prstGeom prst="rect">
            <a:avLst/>
          </a:prstGeom>
          <a:noFill/>
        </p:spPr>
        <p:txBody>
          <a:bodyPr wrap="square" rtlCol="0">
            <a:spAutoFit/>
          </a:bodyPr>
          <a:lstStyle>
            <a:defPPr>
              <a:defRPr lang="en-US"/>
            </a:defPPr>
            <a:lvl1pPr algn="ctr">
              <a:defRPr sz="1400">
                <a:cs typeface="Segoe UI Light" panose="020B0502040204020203" pitchFamily="34" charset="0"/>
              </a:defRPr>
            </a:lvl1pPr>
          </a:lstStyle>
          <a:p>
            <a:r>
              <a:rPr lang="en-US" dirty="0"/>
              <a:t>Hiring Manager</a:t>
            </a:r>
          </a:p>
        </p:txBody>
      </p:sp>
      <p:sp>
        <p:nvSpPr>
          <p:cNvPr id="101" name="Rectangle 100">
            <a:extLst>
              <a:ext uri="{FF2B5EF4-FFF2-40B4-BE49-F238E27FC236}">
                <a16:creationId xmlns:a16="http://schemas.microsoft.com/office/drawing/2014/main" id="{75F9893F-3C28-5694-93A7-7AD7587EFD47}"/>
              </a:ext>
            </a:extLst>
          </p:cNvPr>
          <p:cNvSpPr/>
          <p:nvPr/>
        </p:nvSpPr>
        <p:spPr>
          <a:xfrm>
            <a:off x="6506758" y="4523124"/>
            <a:ext cx="1828800" cy="1005840"/>
          </a:xfrm>
          <a:prstGeom prst="rect">
            <a:avLst/>
          </a:prstGeom>
          <a:solidFill>
            <a:schemeClr val="tx1">
              <a:lumMod val="95000"/>
              <a:lumOff val="5000"/>
            </a:schemeClr>
          </a:solidFill>
        </p:spPr>
        <p:txBody>
          <a:bodyPr wrap="square" anchor="ctr">
            <a:spAutoFit/>
          </a:bodyPr>
          <a:lstStyle/>
          <a:p>
            <a:pPr algn="ctr">
              <a:spcBef>
                <a:spcPts val="600"/>
              </a:spcBef>
            </a:pPr>
            <a:r>
              <a:rPr lang="en-US" sz="1500" dirty="0">
                <a:solidFill>
                  <a:schemeClr val="bg1"/>
                </a:solidFill>
                <a:cs typeface="Segoe UI Light" panose="020B0502040204020203" pitchFamily="34" charset="0"/>
              </a:rPr>
              <a:t>Enables hiring at scale; 1000’s of simultaneous screenings</a:t>
            </a:r>
          </a:p>
        </p:txBody>
      </p:sp>
      <p:sp>
        <p:nvSpPr>
          <p:cNvPr id="102" name="Rectangle 101">
            <a:extLst>
              <a:ext uri="{FF2B5EF4-FFF2-40B4-BE49-F238E27FC236}">
                <a16:creationId xmlns:a16="http://schemas.microsoft.com/office/drawing/2014/main" id="{F0D42182-2388-6725-8204-C0DB64D3012F}"/>
              </a:ext>
            </a:extLst>
          </p:cNvPr>
          <p:cNvSpPr/>
          <p:nvPr/>
        </p:nvSpPr>
        <p:spPr>
          <a:xfrm>
            <a:off x="8388147" y="4506505"/>
            <a:ext cx="1828800" cy="1005840"/>
          </a:xfrm>
          <a:prstGeom prst="rect">
            <a:avLst/>
          </a:prstGeom>
          <a:solidFill>
            <a:schemeClr val="bg1">
              <a:lumMod val="50000"/>
            </a:schemeClr>
          </a:solidFill>
        </p:spPr>
        <p:txBody>
          <a:bodyPr wrap="square" anchor="ctr">
            <a:spAutoFit/>
          </a:bodyPr>
          <a:lstStyle/>
          <a:p>
            <a:pPr algn="ctr">
              <a:spcBef>
                <a:spcPts val="600"/>
              </a:spcBef>
            </a:pPr>
            <a:r>
              <a:rPr lang="en-US" sz="1400" b="1" dirty="0">
                <a:solidFill>
                  <a:schemeClr val="bg1"/>
                </a:solidFill>
                <a:cs typeface="Segoe UI Light" panose="020B0502040204020203" pitchFamily="34" charset="0"/>
              </a:rPr>
              <a:t>Reduces recruitment cycle time significantly</a:t>
            </a:r>
          </a:p>
        </p:txBody>
      </p:sp>
      <p:sp>
        <p:nvSpPr>
          <p:cNvPr id="103" name="Content Placeholder 2">
            <a:extLst>
              <a:ext uri="{FF2B5EF4-FFF2-40B4-BE49-F238E27FC236}">
                <a16:creationId xmlns:a16="http://schemas.microsoft.com/office/drawing/2014/main" id="{9BF1C5DB-5588-2C00-322B-115530F476A5}"/>
              </a:ext>
            </a:extLst>
          </p:cNvPr>
          <p:cNvSpPr txBox="1">
            <a:spLocks/>
          </p:cNvSpPr>
          <p:nvPr/>
        </p:nvSpPr>
        <p:spPr>
          <a:xfrm>
            <a:off x="10287124" y="4506505"/>
            <a:ext cx="1828800" cy="1005840"/>
          </a:xfrm>
          <a:prstGeom prst="rect">
            <a:avLst/>
          </a:prstGeom>
          <a:solidFill>
            <a:schemeClr val="bg1">
              <a:lumMod val="50000"/>
            </a:schemeClr>
          </a:solidFill>
        </p:spPr>
        <p:txBody>
          <a:bodyPr wrap="square" anchor="ctr">
            <a:spAutoFit/>
          </a:bodyPr>
          <a:lstStyle>
            <a:defPPr>
              <a:defRPr lang="en-US"/>
            </a:defPPr>
            <a:lvl1pPr>
              <a:lnSpc>
                <a:spcPct val="100000"/>
              </a:lnSpc>
              <a:spcBef>
                <a:spcPts val="600"/>
              </a:spcBef>
              <a:defRPr sz="2000">
                <a:solidFill>
                  <a:schemeClr val="bg1"/>
                </a:solidFill>
                <a:latin typeface="Segoe UI Light" panose="020B0502040204020203" pitchFamily="34" charset="0"/>
                <a:cs typeface="Segoe UI Light" panose="020B0502040204020203" pitchFamily="34" charset="0"/>
              </a:defRPr>
            </a:lvl1pPr>
          </a:lstStyle>
          <a:p>
            <a:pPr algn="ctr"/>
            <a:r>
              <a:rPr lang="en-US" sz="1400" b="1" dirty="0">
                <a:latin typeface="+mn-lt"/>
              </a:rPr>
              <a:t>Focus is on team/culture fit        </a:t>
            </a:r>
          </a:p>
        </p:txBody>
      </p:sp>
      <p:sp>
        <p:nvSpPr>
          <p:cNvPr id="105" name="Oval 104">
            <a:extLst>
              <a:ext uri="{FF2B5EF4-FFF2-40B4-BE49-F238E27FC236}">
                <a16:creationId xmlns:a16="http://schemas.microsoft.com/office/drawing/2014/main" id="{4187D2AA-3C26-6AA5-ADB6-18E9ACBE4D94}"/>
              </a:ext>
            </a:extLst>
          </p:cNvPr>
          <p:cNvSpPr/>
          <p:nvPr/>
        </p:nvSpPr>
        <p:spPr>
          <a:xfrm>
            <a:off x="6121053" y="2159848"/>
            <a:ext cx="354177" cy="349202"/>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75000"/>
                    <a:lumOff val="25000"/>
                  </a:schemeClr>
                </a:solidFill>
                <a:cs typeface="Segoe UI Light" panose="020B0502040204020203" pitchFamily="34" charset="0"/>
              </a:rPr>
              <a:t>1</a:t>
            </a:r>
          </a:p>
        </p:txBody>
      </p:sp>
      <p:sp>
        <p:nvSpPr>
          <p:cNvPr id="106" name="Oval 105">
            <a:extLst>
              <a:ext uri="{FF2B5EF4-FFF2-40B4-BE49-F238E27FC236}">
                <a16:creationId xmlns:a16="http://schemas.microsoft.com/office/drawing/2014/main" id="{10815641-72F5-EF5A-5301-1505A1151E7D}"/>
              </a:ext>
            </a:extLst>
          </p:cNvPr>
          <p:cNvSpPr/>
          <p:nvPr/>
        </p:nvSpPr>
        <p:spPr>
          <a:xfrm>
            <a:off x="6117726" y="4834824"/>
            <a:ext cx="354177" cy="349202"/>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75000"/>
                    <a:lumOff val="25000"/>
                  </a:schemeClr>
                </a:solidFill>
                <a:cs typeface="Segoe UI Light" panose="020B0502040204020203" pitchFamily="34" charset="0"/>
              </a:rPr>
              <a:t>2</a:t>
            </a:r>
          </a:p>
        </p:txBody>
      </p:sp>
      <p:sp>
        <p:nvSpPr>
          <p:cNvPr id="107" name="TextBox 106">
            <a:extLst>
              <a:ext uri="{FF2B5EF4-FFF2-40B4-BE49-F238E27FC236}">
                <a16:creationId xmlns:a16="http://schemas.microsoft.com/office/drawing/2014/main" id="{AA31C944-CA07-56DE-191C-8255A4A84568}"/>
              </a:ext>
            </a:extLst>
          </p:cNvPr>
          <p:cNvSpPr txBox="1"/>
          <p:nvPr/>
        </p:nvSpPr>
        <p:spPr>
          <a:xfrm>
            <a:off x="11831238" y="6543107"/>
            <a:ext cx="300082" cy="369332"/>
          </a:xfrm>
          <a:prstGeom prst="rect">
            <a:avLst/>
          </a:prstGeom>
          <a:noFill/>
        </p:spPr>
        <p:txBody>
          <a:bodyPr wrap="none" rtlCol="0">
            <a:spAutoFit/>
          </a:bodyPr>
          <a:lstStyle/>
          <a:p>
            <a:r>
              <a:rPr lang="en-US" dirty="0">
                <a:solidFill>
                  <a:schemeClr val="bg1"/>
                </a:solidFill>
              </a:rPr>
              <a:t>5</a:t>
            </a:r>
          </a:p>
        </p:txBody>
      </p:sp>
      <p:sp>
        <p:nvSpPr>
          <p:cNvPr id="108" name="TextBox 107">
            <a:extLst>
              <a:ext uri="{FF2B5EF4-FFF2-40B4-BE49-F238E27FC236}">
                <a16:creationId xmlns:a16="http://schemas.microsoft.com/office/drawing/2014/main" id="{5712B067-0311-EB47-8B9F-C314ED09496B}"/>
              </a:ext>
            </a:extLst>
          </p:cNvPr>
          <p:cNvSpPr txBox="1"/>
          <p:nvPr/>
        </p:nvSpPr>
        <p:spPr>
          <a:xfrm>
            <a:off x="5802898" y="6533202"/>
            <a:ext cx="300082" cy="369332"/>
          </a:xfrm>
          <a:prstGeom prst="rect">
            <a:avLst/>
          </a:prstGeom>
          <a:noFill/>
        </p:spPr>
        <p:txBody>
          <a:bodyPr wrap="none" rtlCol="0">
            <a:spAutoFit/>
          </a:bodyPr>
          <a:lstStyle/>
          <a:p>
            <a:r>
              <a:rPr lang="en-US" dirty="0">
                <a:solidFill>
                  <a:schemeClr val="bg1"/>
                </a:solidFill>
              </a:rPr>
              <a:t>4</a:t>
            </a:r>
          </a:p>
        </p:txBody>
      </p:sp>
    </p:spTree>
    <p:extLst>
      <p:ext uri="{BB962C8B-B14F-4D97-AF65-F5344CB8AC3E}">
        <p14:creationId xmlns:p14="http://schemas.microsoft.com/office/powerpoint/2010/main" val="15400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9000">
              <a:schemeClr val="bg1">
                <a:lumMod val="85000"/>
              </a:schemeClr>
            </a:gs>
          </a:gsLst>
          <a:lin ang="108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A2BA9B-936A-C193-4A12-AAD9141AEB4D}"/>
              </a:ext>
              <a:ext uri="{C183D7F6-B498-43B3-948B-1728B52AA6E4}">
                <adec:decorative xmlns:adec="http://schemas.microsoft.com/office/drawing/2017/decorative" val="1"/>
              </a:ext>
            </a:extLst>
          </p:cNvPr>
          <p:cNvSpPr/>
          <p:nvPr/>
        </p:nvSpPr>
        <p:spPr>
          <a:xfrm>
            <a:off x="-9200" y="-25438"/>
            <a:ext cx="6096000" cy="6858000"/>
          </a:xfrm>
          <a:prstGeom prst="rect">
            <a:avLst/>
          </a:prstGeom>
          <a:gradFill flip="none" rotWithShape="1">
            <a:gsLst>
              <a:gs pos="0">
                <a:schemeClr val="accent1">
                  <a:lumMod val="5000"/>
                  <a:lumOff val="95000"/>
                </a:schemeClr>
              </a:gs>
              <a:gs pos="99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11DD83C-4102-5F75-325A-B3221746838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960501" y="0"/>
            <a:ext cx="1231499" cy="1225402"/>
          </a:xfrm>
          <a:prstGeom prst="rect">
            <a:avLst/>
          </a:prstGeom>
        </p:spPr>
      </p:pic>
      <p:pic>
        <p:nvPicPr>
          <p:cNvPr id="4" name="Picture 3">
            <a:extLst>
              <a:ext uri="{FF2B5EF4-FFF2-40B4-BE49-F238E27FC236}">
                <a16:creationId xmlns:a16="http://schemas.microsoft.com/office/drawing/2014/main" id="{AEEE1B4A-8766-BEBF-7598-B71AD62772C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64501" y="0"/>
            <a:ext cx="1231499" cy="1225402"/>
          </a:xfrm>
          <a:prstGeom prst="rect">
            <a:avLst/>
          </a:prstGeom>
        </p:spPr>
      </p:pic>
      <p:sp>
        <p:nvSpPr>
          <p:cNvPr id="7" name="Rectangle 6">
            <a:extLst>
              <a:ext uri="{FF2B5EF4-FFF2-40B4-BE49-F238E27FC236}">
                <a16:creationId xmlns:a16="http://schemas.microsoft.com/office/drawing/2014/main" id="{9B99341B-1548-47CE-8514-F2EEFF2CA16D}"/>
              </a:ext>
            </a:extLst>
          </p:cNvPr>
          <p:cNvSpPr/>
          <p:nvPr/>
        </p:nvSpPr>
        <p:spPr>
          <a:xfrm>
            <a:off x="6096000" y="5911414"/>
            <a:ext cx="6096000" cy="9465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IN" sz="1400" dirty="0">
                <a:solidFill>
                  <a:schemeClr val="bg1">
                    <a:lumMod val="75000"/>
                  </a:schemeClr>
                </a:solidFill>
                <a:effectLst/>
                <a:latin typeface="Segoe UI" panose="020B0502040204020203" pitchFamily="34" charset="0"/>
                <a:ea typeface="Times New Roman" panose="02020603050405020304" pitchFamily="18" charset="0"/>
              </a:rPr>
              <a:t>Not only do we remove the “MUDA” (waste) from the process, but what remains is so easy it may not even feel like work! Everything we do is 1-2-3 voilà!</a:t>
            </a:r>
            <a:endParaRPr lang="en-IN" sz="1400" dirty="0">
              <a:solidFill>
                <a:schemeClr val="bg1">
                  <a:lumMod val="75000"/>
                </a:schemeClr>
              </a:solidFill>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1D4D9542-963D-1F08-822E-8D6A90A96968}"/>
              </a:ext>
            </a:extLst>
          </p:cNvPr>
          <p:cNvSpPr/>
          <p:nvPr/>
        </p:nvSpPr>
        <p:spPr>
          <a:xfrm>
            <a:off x="0" y="5911414"/>
            <a:ext cx="6096000" cy="9465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IN" sz="1400" dirty="0">
                <a:solidFill>
                  <a:schemeClr val="bg1">
                    <a:lumMod val="75000"/>
                  </a:schemeClr>
                </a:solidFill>
                <a:effectLst/>
                <a:latin typeface="Segoe UI" panose="020B0502040204020203" pitchFamily="34" charset="0"/>
                <a:ea typeface="Times New Roman" panose="02020603050405020304" pitchFamily="18" charset="0"/>
              </a:rPr>
              <a:t>Your HR people and external recruiters work hard to get the best candidates in front of you. But often you still need to do another round of technical assessments by reading those same resumes. Not anymore! You will love the quality of the candidates you get from this new process.</a:t>
            </a:r>
            <a:endParaRPr lang="en-IN" sz="1400" dirty="0">
              <a:solidFill>
                <a:schemeClr val="bg1">
                  <a:lumMod val="75000"/>
                </a:schemeClr>
              </a:solidFill>
              <a:effectLst/>
              <a:latin typeface="Times New Roman" panose="02020603050405020304" pitchFamily="18" charset="0"/>
              <a:ea typeface="Times New Roman" panose="02020603050405020304" pitchFamily="18" charset="0"/>
            </a:endParaRPr>
          </a:p>
        </p:txBody>
      </p:sp>
      <p:sp>
        <p:nvSpPr>
          <p:cNvPr id="9" name="Title 1">
            <a:extLst>
              <a:ext uri="{FF2B5EF4-FFF2-40B4-BE49-F238E27FC236}">
                <a16:creationId xmlns:a16="http://schemas.microsoft.com/office/drawing/2014/main" id="{73DB1CF7-4E16-BE79-79F7-4E382714FAEE}"/>
              </a:ext>
            </a:extLst>
          </p:cNvPr>
          <p:cNvSpPr txBox="1">
            <a:spLocks noGrp="1"/>
          </p:cNvSpPr>
          <p:nvPr>
            <p:ph type="title" idx="4294967295"/>
          </p:nvPr>
        </p:nvSpPr>
        <p:spPr>
          <a:xfrm>
            <a:off x="519559" y="605425"/>
            <a:ext cx="4231236" cy="892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24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j-ea"/>
                <a:cs typeface="+mj-cs"/>
              </a:rPr>
              <a:t>Convint.ai Solution -</a:t>
            </a:r>
          </a:p>
          <a:p>
            <a:pPr marL="0" marR="0" lvl="0" indent="0" algn="l" defTabSz="914400" rtl="0" eaLnBrk="1" fontAlgn="auto" latinLnBrk="0" hangingPunct="1">
              <a:lnSpc>
                <a:spcPts val="24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j-ea"/>
                <a:cs typeface="+mj-cs"/>
              </a:rPr>
              <a:t>How it delivers results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j-ea"/>
                <a:cs typeface="Segoe UI Light" panose="020B0502040204020203" pitchFamily="34" charset="0"/>
              </a:rPr>
              <a:t>Automated technical assessments through Convint.ai platform</a:t>
            </a:r>
            <a:endParaRPr kumimoji="0" lang="en-IN" sz="1200" b="0" i="0" u="none" strike="noStrike" kern="1200" cap="none" spc="0" normalizeH="0" baseline="0" noProof="0" dirty="0">
              <a:ln>
                <a:noFill/>
              </a:ln>
              <a:solidFill>
                <a:schemeClr val="tx1"/>
              </a:solidFill>
              <a:effectLst/>
              <a:uLnTx/>
              <a:uFillTx/>
              <a:latin typeface="+mn-lt"/>
              <a:ea typeface="+mj-ea"/>
              <a:cs typeface="+mj-cs"/>
            </a:endParaRPr>
          </a:p>
        </p:txBody>
      </p:sp>
      <p:sp>
        <p:nvSpPr>
          <p:cNvPr id="28" name="Rectangle 27">
            <a:extLst>
              <a:ext uri="{FF2B5EF4-FFF2-40B4-BE49-F238E27FC236}">
                <a16:creationId xmlns:a16="http://schemas.microsoft.com/office/drawing/2014/main" id="{6B9AFAD0-875D-787D-8BEE-BFBF95FFF80F}"/>
              </a:ext>
            </a:extLst>
          </p:cNvPr>
          <p:cNvSpPr/>
          <p:nvPr/>
        </p:nvSpPr>
        <p:spPr>
          <a:xfrm>
            <a:off x="319508" y="640591"/>
            <a:ext cx="91440" cy="5396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itle 1">
            <a:extLst>
              <a:ext uri="{FF2B5EF4-FFF2-40B4-BE49-F238E27FC236}">
                <a16:creationId xmlns:a16="http://schemas.microsoft.com/office/drawing/2014/main" id="{30E65A48-4986-A142-4F8A-4DEA35DB17AD}"/>
              </a:ext>
            </a:extLst>
          </p:cNvPr>
          <p:cNvSpPr txBox="1">
            <a:spLocks/>
          </p:cNvSpPr>
          <p:nvPr/>
        </p:nvSpPr>
        <p:spPr>
          <a:xfrm>
            <a:off x="6512837" y="515125"/>
            <a:ext cx="4430030" cy="707886"/>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800" dirty="0">
                <a:latin typeface="+mn-lt"/>
              </a:rPr>
              <a:t>Get started in 3 simple steps</a:t>
            </a:r>
          </a:p>
          <a:p>
            <a:pPr algn="l">
              <a:lnSpc>
                <a:spcPct val="100000"/>
              </a:lnSpc>
            </a:pPr>
            <a:r>
              <a:rPr lang="en-US" sz="1200" dirty="0">
                <a:solidFill>
                  <a:schemeClr val="tx1"/>
                </a:solidFill>
                <a:latin typeface="+mn-lt"/>
                <a:cs typeface="Segoe UI Light" panose="020B0502040204020203" pitchFamily="34" charset="0"/>
              </a:rPr>
              <a:t>Automated technical assessments through Convint.ai platform</a:t>
            </a:r>
            <a:r>
              <a:rPr lang="en-US" sz="1200" dirty="0">
                <a:latin typeface="+mn-lt"/>
              </a:rPr>
              <a:t> </a:t>
            </a:r>
            <a:endParaRPr lang="en-IN" sz="1200" dirty="0">
              <a:latin typeface="+mn-lt"/>
            </a:endParaRPr>
          </a:p>
        </p:txBody>
      </p:sp>
      <p:sp>
        <p:nvSpPr>
          <p:cNvPr id="30" name="Rectangle 29">
            <a:extLst>
              <a:ext uri="{FF2B5EF4-FFF2-40B4-BE49-F238E27FC236}">
                <a16:creationId xmlns:a16="http://schemas.microsoft.com/office/drawing/2014/main" id="{E275A357-9B2C-66E6-B6DB-2021C84A6B41}"/>
              </a:ext>
            </a:extLst>
          </p:cNvPr>
          <p:cNvSpPr/>
          <p:nvPr/>
        </p:nvSpPr>
        <p:spPr>
          <a:xfrm>
            <a:off x="6410792" y="640591"/>
            <a:ext cx="91440" cy="5396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A17908A0-EBBF-8944-E948-A180D1D5560E}"/>
              </a:ext>
            </a:extLst>
          </p:cNvPr>
          <p:cNvSpPr/>
          <p:nvPr/>
        </p:nvSpPr>
        <p:spPr>
          <a:xfrm>
            <a:off x="410948" y="1787131"/>
            <a:ext cx="1828800" cy="1005840"/>
          </a:xfrm>
          <a:prstGeom prst="rect">
            <a:avLst/>
          </a:prstGeom>
          <a:solidFill>
            <a:schemeClr val="tx1">
              <a:lumMod val="95000"/>
              <a:lumOff val="5000"/>
            </a:schemeClr>
          </a:solidFill>
        </p:spPr>
        <p:txBody>
          <a:bodyPr wrap="square" anchor="ctr">
            <a:spAutoFit/>
          </a:bodyPr>
          <a:lstStyle/>
          <a:p>
            <a:pPr algn="ctr">
              <a:lnSpc>
                <a:spcPct val="100000"/>
              </a:lnSpc>
              <a:spcBef>
                <a:spcPts val="600"/>
              </a:spcBef>
            </a:pPr>
            <a:r>
              <a:rPr lang="en-US" sz="1400" dirty="0">
                <a:solidFill>
                  <a:schemeClr val="bg1"/>
                </a:solidFill>
                <a:cs typeface="Segoe UI Light" panose="020B0502040204020203" pitchFamily="34" charset="0"/>
              </a:rPr>
              <a:t>Makes hiring manager massively efficient</a:t>
            </a:r>
          </a:p>
        </p:txBody>
      </p:sp>
      <p:sp>
        <p:nvSpPr>
          <p:cNvPr id="6" name="Rectangle 5">
            <a:extLst>
              <a:ext uri="{FF2B5EF4-FFF2-40B4-BE49-F238E27FC236}">
                <a16:creationId xmlns:a16="http://schemas.microsoft.com/office/drawing/2014/main" id="{FDDE2483-2042-A622-0EC3-AD1CF19813C0}"/>
              </a:ext>
            </a:extLst>
          </p:cNvPr>
          <p:cNvSpPr/>
          <p:nvPr/>
        </p:nvSpPr>
        <p:spPr>
          <a:xfrm>
            <a:off x="4191314" y="1787131"/>
            <a:ext cx="1828800" cy="1005840"/>
          </a:xfrm>
          <a:prstGeom prst="rect">
            <a:avLst/>
          </a:prstGeom>
          <a:solidFill>
            <a:schemeClr val="bg1">
              <a:lumMod val="50000"/>
            </a:schemeClr>
          </a:solidFill>
        </p:spPr>
        <p:txBody>
          <a:bodyPr wrap="square" anchor="ctr">
            <a:spAutoFit/>
          </a:bodyPr>
          <a:lstStyle/>
          <a:p>
            <a:pPr algn="ctr">
              <a:spcBef>
                <a:spcPts val="600"/>
              </a:spcBef>
            </a:pPr>
            <a:r>
              <a:rPr lang="en-US" sz="1400" dirty="0">
                <a:solidFill>
                  <a:schemeClr val="bg1"/>
                </a:solidFill>
                <a:cs typeface="Segoe UI Light" panose="020B0502040204020203" pitchFamily="34" charset="0"/>
              </a:rPr>
              <a:t>Enables hiring manager to achieve business goals</a:t>
            </a:r>
          </a:p>
        </p:txBody>
      </p:sp>
      <p:sp>
        <p:nvSpPr>
          <p:cNvPr id="10" name="Rectangle 9">
            <a:extLst>
              <a:ext uri="{FF2B5EF4-FFF2-40B4-BE49-F238E27FC236}">
                <a16:creationId xmlns:a16="http://schemas.microsoft.com/office/drawing/2014/main" id="{5461B0AB-0A1F-E8AF-F4AE-826D70577B8C}"/>
              </a:ext>
            </a:extLst>
          </p:cNvPr>
          <p:cNvSpPr/>
          <p:nvPr/>
        </p:nvSpPr>
        <p:spPr>
          <a:xfrm>
            <a:off x="2301131" y="1787131"/>
            <a:ext cx="1828800" cy="1005840"/>
          </a:xfrm>
          <a:prstGeom prst="rect">
            <a:avLst/>
          </a:prstGeom>
          <a:solidFill>
            <a:schemeClr val="bg1">
              <a:lumMod val="50000"/>
            </a:schemeClr>
          </a:solidFill>
        </p:spPr>
        <p:txBody>
          <a:bodyPr wrap="square" anchor="ctr">
            <a:spAutoFit/>
          </a:bodyPr>
          <a:lstStyle/>
          <a:p>
            <a:pPr algn="ctr">
              <a:spcBef>
                <a:spcPts val="600"/>
              </a:spcBef>
            </a:pPr>
            <a:r>
              <a:rPr lang="en-US" sz="1400" dirty="0">
                <a:solidFill>
                  <a:schemeClr val="bg1"/>
                </a:solidFill>
                <a:cs typeface="Segoe UI Light" panose="020B0502040204020203" pitchFamily="34" charset="0"/>
              </a:rPr>
              <a:t>Select candidates based on objective scores</a:t>
            </a:r>
          </a:p>
        </p:txBody>
      </p:sp>
      <p:sp>
        <p:nvSpPr>
          <p:cNvPr id="22" name="Rectangle 21">
            <a:extLst>
              <a:ext uri="{FF2B5EF4-FFF2-40B4-BE49-F238E27FC236}">
                <a16:creationId xmlns:a16="http://schemas.microsoft.com/office/drawing/2014/main" id="{B6478661-515D-6A08-520E-CE108B5DFA0D}"/>
              </a:ext>
            </a:extLst>
          </p:cNvPr>
          <p:cNvSpPr/>
          <p:nvPr/>
        </p:nvSpPr>
        <p:spPr>
          <a:xfrm>
            <a:off x="410948" y="4523124"/>
            <a:ext cx="1828800" cy="1005840"/>
          </a:xfrm>
          <a:prstGeom prst="rect">
            <a:avLst/>
          </a:prstGeom>
          <a:solidFill>
            <a:schemeClr val="tx1">
              <a:lumMod val="95000"/>
              <a:lumOff val="5000"/>
            </a:schemeClr>
          </a:solidFill>
        </p:spPr>
        <p:txBody>
          <a:bodyPr wrap="square" anchor="ctr">
            <a:spAutoFit/>
          </a:bodyPr>
          <a:lstStyle/>
          <a:p>
            <a:pPr algn="ctr">
              <a:spcBef>
                <a:spcPts val="600"/>
              </a:spcBef>
            </a:pPr>
            <a:r>
              <a:rPr lang="en-US" sz="1500" dirty="0">
                <a:solidFill>
                  <a:schemeClr val="bg1"/>
                </a:solidFill>
                <a:cs typeface="Segoe UI Light" panose="020B0502040204020203" pitchFamily="34" charset="0"/>
              </a:rPr>
              <a:t>Candidate profile summary becomes much smarter</a:t>
            </a:r>
          </a:p>
        </p:txBody>
      </p:sp>
      <p:sp>
        <p:nvSpPr>
          <p:cNvPr id="23" name="Rectangle 22">
            <a:extLst>
              <a:ext uri="{FF2B5EF4-FFF2-40B4-BE49-F238E27FC236}">
                <a16:creationId xmlns:a16="http://schemas.microsoft.com/office/drawing/2014/main" id="{1B70FCFF-3200-880D-FAD1-C67549259BE1}"/>
              </a:ext>
            </a:extLst>
          </p:cNvPr>
          <p:cNvSpPr/>
          <p:nvPr/>
        </p:nvSpPr>
        <p:spPr>
          <a:xfrm>
            <a:off x="2309458" y="4523124"/>
            <a:ext cx="1828800" cy="1005840"/>
          </a:xfrm>
          <a:prstGeom prst="rect">
            <a:avLst/>
          </a:prstGeom>
          <a:solidFill>
            <a:schemeClr val="bg1">
              <a:lumMod val="50000"/>
            </a:schemeClr>
          </a:solidFill>
        </p:spPr>
        <p:txBody>
          <a:bodyPr wrap="square" anchor="ctr">
            <a:spAutoFit/>
          </a:bodyPr>
          <a:lstStyle/>
          <a:p>
            <a:pPr algn="ctr">
              <a:spcBef>
                <a:spcPts val="600"/>
              </a:spcBef>
            </a:pPr>
            <a:r>
              <a:rPr lang="en-US" sz="1400" dirty="0">
                <a:solidFill>
                  <a:schemeClr val="bg1"/>
                </a:solidFill>
                <a:cs typeface="Segoe UI Light" panose="020B0502040204020203" pitchFamily="34" charset="0"/>
              </a:rPr>
              <a:t>Top candidates get off the market fast</a:t>
            </a:r>
          </a:p>
        </p:txBody>
      </p:sp>
      <p:sp>
        <p:nvSpPr>
          <p:cNvPr id="24" name="Content Placeholder 2">
            <a:extLst>
              <a:ext uri="{FF2B5EF4-FFF2-40B4-BE49-F238E27FC236}">
                <a16:creationId xmlns:a16="http://schemas.microsoft.com/office/drawing/2014/main" id="{EE082235-BA7B-A5FD-9FF3-4BAE4E17BAAF}"/>
              </a:ext>
            </a:extLst>
          </p:cNvPr>
          <p:cNvSpPr txBox="1">
            <a:spLocks/>
          </p:cNvSpPr>
          <p:nvPr/>
        </p:nvSpPr>
        <p:spPr>
          <a:xfrm>
            <a:off x="4207967" y="4523124"/>
            <a:ext cx="1828800" cy="1005840"/>
          </a:xfrm>
          <a:prstGeom prst="rect">
            <a:avLst/>
          </a:prstGeom>
          <a:solidFill>
            <a:schemeClr val="bg1">
              <a:lumMod val="50000"/>
            </a:schemeClr>
          </a:solidFill>
        </p:spPr>
        <p:txBody>
          <a:bodyPr wrap="square" anchor="ctr">
            <a:spAutoFit/>
          </a:bodyPr>
          <a:lstStyle>
            <a:defPPr>
              <a:defRPr lang="en-US"/>
            </a:defPPr>
            <a:lvl1pPr>
              <a:lnSpc>
                <a:spcPct val="100000"/>
              </a:lnSpc>
              <a:spcBef>
                <a:spcPts val="600"/>
              </a:spcBef>
              <a:defRPr sz="2000">
                <a:solidFill>
                  <a:schemeClr val="bg1"/>
                </a:solidFill>
                <a:latin typeface="Segoe UI Light" panose="020B0502040204020203" pitchFamily="34" charset="0"/>
                <a:cs typeface="Segoe UI Light" panose="020B0502040204020203" pitchFamily="34" charset="0"/>
              </a:defRPr>
            </a:lvl1pPr>
          </a:lstStyle>
          <a:p>
            <a:pPr algn="ctr"/>
            <a:r>
              <a:rPr lang="en-US" sz="1400" dirty="0">
                <a:latin typeface="+mn-lt"/>
              </a:rPr>
              <a:t>Summary and detail candidate assessment for further review</a:t>
            </a:r>
          </a:p>
        </p:txBody>
      </p:sp>
      <p:sp>
        <p:nvSpPr>
          <p:cNvPr id="25" name="Oval 24">
            <a:extLst>
              <a:ext uri="{FF2B5EF4-FFF2-40B4-BE49-F238E27FC236}">
                <a16:creationId xmlns:a16="http://schemas.microsoft.com/office/drawing/2014/main" id="{526A840C-9B28-EF77-ED5D-383F316E33D0}"/>
              </a:ext>
            </a:extLst>
          </p:cNvPr>
          <p:cNvSpPr/>
          <p:nvPr/>
        </p:nvSpPr>
        <p:spPr>
          <a:xfrm>
            <a:off x="25243" y="2159848"/>
            <a:ext cx="354177" cy="349202"/>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75000"/>
                    <a:lumOff val="25000"/>
                  </a:schemeClr>
                </a:solidFill>
                <a:cs typeface="Segoe UI Light" panose="020B0502040204020203" pitchFamily="34" charset="0"/>
              </a:rPr>
              <a:t>3</a:t>
            </a:r>
          </a:p>
        </p:txBody>
      </p:sp>
      <p:sp>
        <p:nvSpPr>
          <p:cNvPr id="26" name="Oval 25">
            <a:extLst>
              <a:ext uri="{FF2B5EF4-FFF2-40B4-BE49-F238E27FC236}">
                <a16:creationId xmlns:a16="http://schemas.microsoft.com/office/drawing/2014/main" id="{8C434486-2191-07CA-B6FE-1B486B901E7A}"/>
              </a:ext>
            </a:extLst>
          </p:cNvPr>
          <p:cNvSpPr/>
          <p:nvPr/>
        </p:nvSpPr>
        <p:spPr>
          <a:xfrm>
            <a:off x="21916" y="4834824"/>
            <a:ext cx="354177" cy="349202"/>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75000"/>
                    <a:lumOff val="25000"/>
                  </a:schemeClr>
                </a:solidFill>
                <a:cs typeface="Segoe UI Light" panose="020B0502040204020203" pitchFamily="34" charset="0"/>
              </a:rPr>
              <a:t>4</a:t>
            </a:r>
          </a:p>
        </p:txBody>
      </p:sp>
      <p:grpSp>
        <p:nvGrpSpPr>
          <p:cNvPr id="27" name="Group 26">
            <a:extLst>
              <a:ext uri="{FF2B5EF4-FFF2-40B4-BE49-F238E27FC236}">
                <a16:creationId xmlns:a16="http://schemas.microsoft.com/office/drawing/2014/main" id="{BD2D6308-8113-C46C-B061-A3F9C70CB70D}"/>
              </a:ext>
              <a:ext uri="{C183D7F6-B498-43B3-948B-1728B52AA6E4}">
                <adec:decorative xmlns:adec="http://schemas.microsoft.com/office/drawing/2017/decorative" val="1"/>
              </a:ext>
            </a:extLst>
          </p:cNvPr>
          <p:cNvGrpSpPr>
            <a:grpSpLocks noChangeAspect="1"/>
          </p:cNvGrpSpPr>
          <p:nvPr/>
        </p:nvGrpSpPr>
        <p:grpSpPr>
          <a:xfrm>
            <a:off x="1387615" y="2945232"/>
            <a:ext cx="1201742" cy="1354134"/>
            <a:chOff x="6144341" y="1402076"/>
            <a:chExt cx="3775322" cy="4254066"/>
          </a:xfrm>
        </p:grpSpPr>
        <p:sp>
          <p:nvSpPr>
            <p:cNvPr id="31" name="Rectangle 30">
              <a:extLst>
                <a:ext uri="{FF2B5EF4-FFF2-40B4-BE49-F238E27FC236}">
                  <a16:creationId xmlns:a16="http://schemas.microsoft.com/office/drawing/2014/main" id="{A442E9C2-86D9-C81E-F627-ABB7FC8D7846}"/>
                </a:ext>
              </a:extLst>
            </p:cNvPr>
            <p:cNvSpPr/>
            <p:nvPr/>
          </p:nvSpPr>
          <p:spPr>
            <a:xfrm>
              <a:off x="6144341" y="1402076"/>
              <a:ext cx="2874579" cy="373327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C48538-79E1-D8D7-8715-273AA16C80CF}"/>
                </a:ext>
              </a:extLst>
            </p:cNvPr>
            <p:cNvSpPr/>
            <p:nvPr/>
          </p:nvSpPr>
          <p:spPr>
            <a:xfrm>
              <a:off x="6325123" y="1541339"/>
              <a:ext cx="2874579" cy="373327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F71D59A-0257-53A7-5CD1-396172781F7E}"/>
                </a:ext>
              </a:extLst>
            </p:cNvPr>
            <p:cNvSpPr/>
            <p:nvPr/>
          </p:nvSpPr>
          <p:spPr>
            <a:xfrm>
              <a:off x="6495393" y="1695318"/>
              <a:ext cx="2874579" cy="373327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15064DCD-A970-C95D-00BF-39A7EDADEAEB}"/>
                </a:ext>
              </a:extLst>
            </p:cNvPr>
            <p:cNvGrpSpPr/>
            <p:nvPr/>
          </p:nvGrpSpPr>
          <p:grpSpPr>
            <a:xfrm>
              <a:off x="6691412" y="1939159"/>
              <a:ext cx="2362201" cy="300595"/>
              <a:chOff x="6721892" y="1939159"/>
              <a:chExt cx="2362201" cy="300595"/>
            </a:xfrm>
          </p:grpSpPr>
          <p:sp>
            <p:nvSpPr>
              <p:cNvPr id="113" name="Rectangle 112">
                <a:extLst>
                  <a:ext uri="{FF2B5EF4-FFF2-40B4-BE49-F238E27FC236}">
                    <a16:creationId xmlns:a16="http://schemas.microsoft.com/office/drawing/2014/main" id="{B8FF0696-0643-C727-B52B-D2DC2873610E}"/>
                  </a:ext>
                </a:extLst>
              </p:cNvPr>
              <p:cNvSpPr/>
              <p:nvPr/>
            </p:nvSpPr>
            <p:spPr>
              <a:xfrm>
                <a:off x="6721892" y="1965434"/>
                <a:ext cx="274320" cy="27432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66D0DC53-D903-54FF-06D8-940E4F4FDC54}"/>
                  </a:ext>
                </a:extLst>
              </p:cNvPr>
              <p:cNvCxnSpPr/>
              <p:nvPr/>
            </p:nvCxnSpPr>
            <p:spPr>
              <a:xfrm>
                <a:off x="7163851" y="2049514"/>
                <a:ext cx="100584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C977F711-4849-65C3-E681-2C7FE244C82E}"/>
                  </a:ext>
                </a:extLst>
              </p:cNvPr>
              <p:cNvCxnSpPr/>
              <p:nvPr/>
            </p:nvCxnSpPr>
            <p:spPr>
              <a:xfrm>
                <a:off x="7163851" y="2186674"/>
                <a:ext cx="54864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6" name="5-Point Star 125">
                <a:extLst>
                  <a:ext uri="{FF2B5EF4-FFF2-40B4-BE49-F238E27FC236}">
                    <a16:creationId xmlns:a16="http://schemas.microsoft.com/office/drawing/2014/main" id="{34948069-49FD-1D44-D42B-F81A7665BF80}"/>
                  </a:ext>
                </a:extLst>
              </p:cNvPr>
              <p:cNvSpPr/>
              <p:nvPr/>
            </p:nvSpPr>
            <p:spPr>
              <a:xfrm>
                <a:off x="8450317" y="1939159"/>
                <a:ext cx="182880" cy="17867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5-Point Star 126">
                <a:extLst>
                  <a:ext uri="{FF2B5EF4-FFF2-40B4-BE49-F238E27FC236}">
                    <a16:creationId xmlns:a16="http://schemas.microsoft.com/office/drawing/2014/main" id="{86015EF6-5259-B11F-E97A-F84812FDD7B2}"/>
                  </a:ext>
                </a:extLst>
              </p:cNvPr>
              <p:cNvSpPr/>
              <p:nvPr/>
            </p:nvSpPr>
            <p:spPr>
              <a:xfrm>
                <a:off x="8675765" y="1939159"/>
                <a:ext cx="182880" cy="17867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5-Point Star 127">
                <a:extLst>
                  <a:ext uri="{FF2B5EF4-FFF2-40B4-BE49-F238E27FC236}">
                    <a16:creationId xmlns:a16="http://schemas.microsoft.com/office/drawing/2014/main" id="{0AB9C736-8B85-93C8-FA1A-6EBD2D4D9AB5}"/>
                  </a:ext>
                </a:extLst>
              </p:cNvPr>
              <p:cNvSpPr/>
              <p:nvPr/>
            </p:nvSpPr>
            <p:spPr>
              <a:xfrm>
                <a:off x="8901213" y="1939159"/>
                <a:ext cx="182880" cy="17867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5-Point Star 128">
                <a:extLst>
                  <a:ext uri="{FF2B5EF4-FFF2-40B4-BE49-F238E27FC236}">
                    <a16:creationId xmlns:a16="http://schemas.microsoft.com/office/drawing/2014/main" id="{4C4C2D27-A146-5F26-62C0-2D67B2D8450C}"/>
                  </a:ext>
                </a:extLst>
              </p:cNvPr>
              <p:cNvSpPr/>
              <p:nvPr/>
            </p:nvSpPr>
            <p:spPr>
              <a:xfrm>
                <a:off x="8224869" y="1939159"/>
                <a:ext cx="182880" cy="17867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D7ACFE8-FBE7-EE3B-4290-414B865D4CBC}"/>
                </a:ext>
              </a:extLst>
            </p:cNvPr>
            <p:cNvGrpSpPr/>
            <p:nvPr/>
          </p:nvGrpSpPr>
          <p:grpSpPr>
            <a:xfrm>
              <a:off x="6691412" y="2636783"/>
              <a:ext cx="2362201" cy="300595"/>
              <a:chOff x="6721892" y="1939159"/>
              <a:chExt cx="2362201" cy="300595"/>
            </a:xfrm>
          </p:grpSpPr>
          <p:sp>
            <p:nvSpPr>
              <p:cNvPr id="104" name="Rectangle 103">
                <a:extLst>
                  <a:ext uri="{FF2B5EF4-FFF2-40B4-BE49-F238E27FC236}">
                    <a16:creationId xmlns:a16="http://schemas.microsoft.com/office/drawing/2014/main" id="{A745B9E2-EE00-3F8C-DD1F-B2476C0AF767}"/>
                  </a:ext>
                </a:extLst>
              </p:cNvPr>
              <p:cNvSpPr/>
              <p:nvPr/>
            </p:nvSpPr>
            <p:spPr>
              <a:xfrm>
                <a:off x="6721892" y="1965434"/>
                <a:ext cx="274320" cy="27432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33222331-1036-A28B-C9AC-1F490F3A7A7E}"/>
                  </a:ext>
                </a:extLst>
              </p:cNvPr>
              <p:cNvCxnSpPr/>
              <p:nvPr/>
            </p:nvCxnSpPr>
            <p:spPr>
              <a:xfrm>
                <a:off x="7163851" y="2049514"/>
                <a:ext cx="100584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0676B05-8C8E-9E90-9718-E160D0BF704A}"/>
                  </a:ext>
                </a:extLst>
              </p:cNvPr>
              <p:cNvCxnSpPr/>
              <p:nvPr/>
            </p:nvCxnSpPr>
            <p:spPr>
              <a:xfrm>
                <a:off x="7163851" y="2186674"/>
                <a:ext cx="54864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5-Point Star 118">
                <a:extLst>
                  <a:ext uri="{FF2B5EF4-FFF2-40B4-BE49-F238E27FC236}">
                    <a16:creationId xmlns:a16="http://schemas.microsoft.com/office/drawing/2014/main" id="{23B7FF68-AE06-CA5F-8856-47B7F0266D65}"/>
                  </a:ext>
                </a:extLst>
              </p:cNvPr>
              <p:cNvSpPr/>
              <p:nvPr/>
            </p:nvSpPr>
            <p:spPr>
              <a:xfrm>
                <a:off x="8450317" y="1939159"/>
                <a:ext cx="182880" cy="17867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5-Point Star 119">
                <a:extLst>
                  <a:ext uri="{FF2B5EF4-FFF2-40B4-BE49-F238E27FC236}">
                    <a16:creationId xmlns:a16="http://schemas.microsoft.com/office/drawing/2014/main" id="{22E2C5B1-0C0A-2ADA-C884-0A44A44B312E}"/>
                  </a:ext>
                </a:extLst>
              </p:cNvPr>
              <p:cNvSpPr/>
              <p:nvPr/>
            </p:nvSpPr>
            <p:spPr>
              <a:xfrm>
                <a:off x="8675765" y="1939159"/>
                <a:ext cx="182880" cy="178676"/>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5-Point Star 120">
                <a:extLst>
                  <a:ext uri="{FF2B5EF4-FFF2-40B4-BE49-F238E27FC236}">
                    <a16:creationId xmlns:a16="http://schemas.microsoft.com/office/drawing/2014/main" id="{A2961F87-7F48-7238-A631-A46AC1560F82}"/>
                  </a:ext>
                </a:extLst>
              </p:cNvPr>
              <p:cNvSpPr/>
              <p:nvPr/>
            </p:nvSpPr>
            <p:spPr>
              <a:xfrm>
                <a:off x="8901213" y="1939159"/>
                <a:ext cx="182880" cy="178676"/>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5-Point Star 121">
                <a:extLst>
                  <a:ext uri="{FF2B5EF4-FFF2-40B4-BE49-F238E27FC236}">
                    <a16:creationId xmlns:a16="http://schemas.microsoft.com/office/drawing/2014/main" id="{1DB48DAB-1AD5-A8A6-A6F8-E9C072D740E8}"/>
                  </a:ext>
                </a:extLst>
              </p:cNvPr>
              <p:cNvSpPr/>
              <p:nvPr/>
            </p:nvSpPr>
            <p:spPr>
              <a:xfrm>
                <a:off x="8224869" y="1939159"/>
                <a:ext cx="182880" cy="17867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AA15CC69-E200-A088-0D70-77198DAF7959}"/>
                </a:ext>
              </a:extLst>
            </p:cNvPr>
            <p:cNvGrpSpPr/>
            <p:nvPr/>
          </p:nvGrpSpPr>
          <p:grpSpPr>
            <a:xfrm>
              <a:off x="6691412" y="3334407"/>
              <a:ext cx="2362201" cy="300595"/>
              <a:chOff x="6721892" y="1939159"/>
              <a:chExt cx="2362201" cy="300595"/>
            </a:xfrm>
          </p:grpSpPr>
          <p:sp>
            <p:nvSpPr>
              <p:cNvPr id="56" name="Rectangle 55">
                <a:extLst>
                  <a:ext uri="{FF2B5EF4-FFF2-40B4-BE49-F238E27FC236}">
                    <a16:creationId xmlns:a16="http://schemas.microsoft.com/office/drawing/2014/main" id="{A8B7E303-D590-37BD-FCEA-C0DC1E93C437}"/>
                  </a:ext>
                </a:extLst>
              </p:cNvPr>
              <p:cNvSpPr/>
              <p:nvPr/>
            </p:nvSpPr>
            <p:spPr>
              <a:xfrm>
                <a:off x="6721892" y="1965434"/>
                <a:ext cx="274320" cy="27432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4F169F79-3EF8-7F4F-3E13-94AE6B9C2D54}"/>
                  </a:ext>
                </a:extLst>
              </p:cNvPr>
              <p:cNvCxnSpPr/>
              <p:nvPr/>
            </p:nvCxnSpPr>
            <p:spPr>
              <a:xfrm>
                <a:off x="7163851" y="2049514"/>
                <a:ext cx="100584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744F8F7-5B9E-44E3-5D3E-B63833461E42}"/>
                  </a:ext>
                </a:extLst>
              </p:cNvPr>
              <p:cNvCxnSpPr/>
              <p:nvPr/>
            </p:nvCxnSpPr>
            <p:spPr>
              <a:xfrm>
                <a:off x="7163851" y="2186674"/>
                <a:ext cx="54864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3" name="5-Point Star 111">
                <a:extLst>
                  <a:ext uri="{FF2B5EF4-FFF2-40B4-BE49-F238E27FC236}">
                    <a16:creationId xmlns:a16="http://schemas.microsoft.com/office/drawing/2014/main" id="{A00E7198-B7BD-F0B6-956E-A7F38C0058F9}"/>
                  </a:ext>
                </a:extLst>
              </p:cNvPr>
              <p:cNvSpPr/>
              <p:nvPr/>
            </p:nvSpPr>
            <p:spPr>
              <a:xfrm>
                <a:off x="8450317" y="1939159"/>
                <a:ext cx="182880" cy="17867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5-Point Star 112">
                <a:extLst>
                  <a:ext uri="{FF2B5EF4-FFF2-40B4-BE49-F238E27FC236}">
                    <a16:creationId xmlns:a16="http://schemas.microsoft.com/office/drawing/2014/main" id="{FB536168-1B59-D655-09EA-E933C8F4A30E}"/>
                  </a:ext>
                </a:extLst>
              </p:cNvPr>
              <p:cNvSpPr/>
              <p:nvPr/>
            </p:nvSpPr>
            <p:spPr>
              <a:xfrm>
                <a:off x="8675765" y="1939159"/>
                <a:ext cx="182880" cy="17867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5-Point Star 113">
                <a:extLst>
                  <a:ext uri="{FF2B5EF4-FFF2-40B4-BE49-F238E27FC236}">
                    <a16:creationId xmlns:a16="http://schemas.microsoft.com/office/drawing/2014/main" id="{201337F8-6D73-2D78-4EFB-F40D4FA6927C}"/>
                  </a:ext>
                </a:extLst>
              </p:cNvPr>
              <p:cNvSpPr/>
              <p:nvPr/>
            </p:nvSpPr>
            <p:spPr>
              <a:xfrm>
                <a:off x="8901213" y="1939159"/>
                <a:ext cx="182880" cy="178676"/>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5-Point Star 114">
                <a:extLst>
                  <a:ext uri="{FF2B5EF4-FFF2-40B4-BE49-F238E27FC236}">
                    <a16:creationId xmlns:a16="http://schemas.microsoft.com/office/drawing/2014/main" id="{6E0AE97C-87CB-CD9E-EC4C-E78DD9321BB2}"/>
                  </a:ext>
                </a:extLst>
              </p:cNvPr>
              <p:cNvSpPr/>
              <p:nvPr/>
            </p:nvSpPr>
            <p:spPr>
              <a:xfrm>
                <a:off x="8224869" y="1939159"/>
                <a:ext cx="182880" cy="17867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3C3B80F-46AB-7F60-2C8C-6DCE4CF8A91C}"/>
                </a:ext>
              </a:extLst>
            </p:cNvPr>
            <p:cNvGrpSpPr/>
            <p:nvPr/>
          </p:nvGrpSpPr>
          <p:grpSpPr>
            <a:xfrm>
              <a:off x="6691412" y="4032031"/>
              <a:ext cx="2362201" cy="300595"/>
              <a:chOff x="6721892" y="1939159"/>
              <a:chExt cx="2362201" cy="300595"/>
            </a:xfrm>
          </p:grpSpPr>
          <p:sp>
            <p:nvSpPr>
              <p:cNvPr id="49" name="Rectangle 48">
                <a:extLst>
                  <a:ext uri="{FF2B5EF4-FFF2-40B4-BE49-F238E27FC236}">
                    <a16:creationId xmlns:a16="http://schemas.microsoft.com/office/drawing/2014/main" id="{6CF6AEBC-53A2-D4B2-C1CB-044AD9966DAF}"/>
                  </a:ext>
                </a:extLst>
              </p:cNvPr>
              <p:cNvSpPr/>
              <p:nvPr/>
            </p:nvSpPr>
            <p:spPr>
              <a:xfrm>
                <a:off x="6721892" y="1965434"/>
                <a:ext cx="274320" cy="27432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89E34013-2D98-F637-217A-AFA272DEDA47}"/>
                  </a:ext>
                </a:extLst>
              </p:cNvPr>
              <p:cNvCxnSpPr/>
              <p:nvPr/>
            </p:nvCxnSpPr>
            <p:spPr>
              <a:xfrm>
                <a:off x="7163851" y="2049514"/>
                <a:ext cx="100584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7CBC8A4-EBFB-D561-2C86-BCD63A999495}"/>
                  </a:ext>
                </a:extLst>
              </p:cNvPr>
              <p:cNvCxnSpPr/>
              <p:nvPr/>
            </p:nvCxnSpPr>
            <p:spPr>
              <a:xfrm>
                <a:off x="7163851" y="2186674"/>
                <a:ext cx="54864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5-Point Star 104">
                <a:extLst>
                  <a:ext uri="{FF2B5EF4-FFF2-40B4-BE49-F238E27FC236}">
                    <a16:creationId xmlns:a16="http://schemas.microsoft.com/office/drawing/2014/main" id="{F011D56C-4B39-BB7D-D339-7CAB4BBBC2E4}"/>
                  </a:ext>
                </a:extLst>
              </p:cNvPr>
              <p:cNvSpPr/>
              <p:nvPr/>
            </p:nvSpPr>
            <p:spPr>
              <a:xfrm>
                <a:off x="8450317" y="1939159"/>
                <a:ext cx="182880" cy="178676"/>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5-Point Star 105">
                <a:extLst>
                  <a:ext uri="{FF2B5EF4-FFF2-40B4-BE49-F238E27FC236}">
                    <a16:creationId xmlns:a16="http://schemas.microsoft.com/office/drawing/2014/main" id="{EC4CA9A2-BA47-CC16-D532-11A91C342A90}"/>
                  </a:ext>
                </a:extLst>
              </p:cNvPr>
              <p:cNvSpPr/>
              <p:nvPr/>
            </p:nvSpPr>
            <p:spPr>
              <a:xfrm>
                <a:off x="8675765" y="1939159"/>
                <a:ext cx="182880" cy="178676"/>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Point Star 106">
                <a:extLst>
                  <a:ext uri="{FF2B5EF4-FFF2-40B4-BE49-F238E27FC236}">
                    <a16:creationId xmlns:a16="http://schemas.microsoft.com/office/drawing/2014/main" id="{F11691B0-0890-2811-F372-40D2D1A6E472}"/>
                  </a:ext>
                </a:extLst>
              </p:cNvPr>
              <p:cNvSpPr/>
              <p:nvPr/>
            </p:nvSpPr>
            <p:spPr>
              <a:xfrm>
                <a:off x="8901213" y="1939159"/>
                <a:ext cx="182880" cy="178676"/>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5-Point Star 107">
                <a:extLst>
                  <a:ext uri="{FF2B5EF4-FFF2-40B4-BE49-F238E27FC236}">
                    <a16:creationId xmlns:a16="http://schemas.microsoft.com/office/drawing/2014/main" id="{3533C599-98D9-D468-C392-98E3B87BC00F}"/>
                  </a:ext>
                </a:extLst>
              </p:cNvPr>
              <p:cNvSpPr/>
              <p:nvPr/>
            </p:nvSpPr>
            <p:spPr>
              <a:xfrm>
                <a:off x="8224869" y="1939159"/>
                <a:ext cx="182880" cy="178676"/>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F4C0B1E2-E200-702B-B72F-24AA3D4236A9}"/>
                </a:ext>
              </a:extLst>
            </p:cNvPr>
            <p:cNvGrpSpPr/>
            <p:nvPr/>
          </p:nvGrpSpPr>
          <p:grpSpPr>
            <a:xfrm>
              <a:off x="6691412" y="4729656"/>
              <a:ext cx="2362201" cy="300595"/>
              <a:chOff x="6721892" y="1939159"/>
              <a:chExt cx="2362201" cy="300595"/>
            </a:xfrm>
          </p:grpSpPr>
          <p:sp>
            <p:nvSpPr>
              <p:cNvPr id="44" name="Rectangle 43">
                <a:extLst>
                  <a:ext uri="{FF2B5EF4-FFF2-40B4-BE49-F238E27FC236}">
                    <a16:creationId xmlns:a16="http://schemas.microsoft.com/office/drawing/2014/main" id="{B1EDA00E-5610-2E1F-4A4C-5F28D03AE8B1}"/>
                  </a:ext>
                </a:extLst>
              </p:cNvPr>
              <p:cNvSpPr/>
              <p:nvPr/>
            </p:nvSpPr>
            <p:spPr>
              <a:xfrm>
                <a:off x="6721892" y="1965434"/>
                <a:ext cx="274320" cy="27432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66F74095-841F-06C0-F4A9-BB8D843CB491}"/>
                  </a:ext>
                </a:extLst>
              </p:cNvPr>
              <p:cNvCxnSpPr/>
              <p:nvPr/>
            </p:nvCxnSpPr>
            <p:spPr>
              <a:xfrm>
                <a:off x="7163851" y="2049514"/>
                <a:ext cx="100584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582072F-5FBD-26F2-938D-3C20320D2DF7}"/>
                  </a:ext>
                </a:extLst>
              </p:cNvPr>
              <p:cNvCxnSpPr/>
              <p:nvPr/>
            </p:nvCxnSpPr>
            <p:spPr>
              <a:xfrm>
                <a:off x="7163851" y="2186674"/>
                <a:ext cx="54864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5-Point Star 99">
                <a:extLst>
                  <a:ext uri="{FF2B5EF4-FFF2-40B4-BE49-F238E27FC236}">
                    <a16:creationId xmlns:a16="http://schemas.microsoft.com/office/drawing/2014/main" id="{A0203FEA-1EFA-4CFE-1069-E081AD812CF7}"/>
                  </a:ext>
                </a:extLst>
              </p:cNvPr>
              <p:cNvSpPr/>
              <p:nvPr/>
            </p:nvSpPr>
            <p:spPr>
              <a:xfrm>
                <a:off x="8675765" y="1939159"/>
                <a:ext cx="182880" cy="178676"/>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5-Point Star 100">
                <a:extLst>
                  <a:ext uri="{FF2B5EF4-FFF2-40B4-BE49-F238E27FC236}">
                    <a16:creationId xmlns:a16="http://schemas.microsoft.com/office/drawing/2014/main" id="{8958FA1E-B573-232E-B076-6ABD837D8147}"/>
                  </a:ext>
                </a:extLst>
              </p:cNvPr>
              <p:cNvSpPr/>
              <p:nvPr/>
            </p:nvSpPr>
            <p:spPr>
              <a:xfrm>
                <a:off x="8901213" y="1939159"/>
                <a:ext cx="182880" cy="178676"/>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9" name="Picture 4" descr="Employee Icon Vector Art, Icons, and Graphics for Free Download">
              <a:extLst>
                <a:ext uri="{FF2B5EF4-FFF2-40B4-BE49-F238E27FC236}">
                  <a16:creationId xmlns:a16="http://schemas.microsoft.com/office/drawing/2014/main" id="{8B165A7E-0F7B-AB72-1189-14250BCF00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66" t="6110" r="17175" b="6717"/>
            <a:stretch/>
          </p:blipFill>
          <p:spPr bwMode="auto">
            <a:xfrm>
              <a:off x="8511277" y="3995507"/>
              <a:ext cx="1408386" cy="16606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Check Tick Icon, Transparent Check Tick.PNG Images &amp;amp; Vector - FreeIconsPNG">
              <a:extLst>
                <a:ext uri="{FF2B5EF4-FFF2-40B4-BE49-F238E27FC236}">
                  <a16:creationId xmlns:a16="http://schemas.microsoft.com/office/drawing/2014/main" id="{C0584A9B-1921-C0B2-673C-A85AFA93CF67}"/>
                </a:ext>
              </a:extLst>
            </p:cNvPr>
            <p:cNvPicPr>
              <a:picLocks noChangeAspect="1" noChangeArrowheads="1"/>
            </p:cNvPicPr>
            <p:nvPr/>
          </p:nvPicPr>
          <p:blipFill>
            <a:blip r:embed="rId4" cstate="hq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08774" y="1871771"/>
              <a:ext cx="442475" cy="44247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Check Tick Icon, Transparent Check Tick.PNG Images &amp;amp; Vector - FreeIconsPNG">
              <a:extLst>
                <a:ext uri="{FF2B5EF4-FFF2-40B4-BE49-F238E27FC236}">
                  <a16:creationId xmlns:a16="http://schemas.microsoft.com/office/drawing/2014/main" id="{FC474F40-455A-500F-4336-6F6D7B0CA12A}"/>
                </a:ext>
              </a:extLst>
            </p:cNvPr>
            <p:cNvPicPr>
              <a:picLocks noChangeAspect="1" noChangeArrowheads="1"/>
            </p:cNvPicPr>
            <p:nvPr/>
          </p:nvPicPr>
          <p:blipFill>
            <a:blip r:embed="rId4" cstate="hq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1412" y="2524891"/>
              <a:ext cx="442475" cy="44247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heck Tick Icon, Transparent Check Tick.PNG Images &amp;amp; Vector - FreeIconsPNG">
              <a:extLst>
                <a:ext uri="{FF2B5EF4-FFF2-40B4-BE49-F238E27FC236}">
                  <a16:creationId xmlns:a16="http://schemas.microsoft.com/office/drawing/2014/main" id="{661EFDED-0532-9420-B5BD-D5E2406B0D10}"/>
                </a:ext>
              </a:extLst>
            </p:cNvPr>
            <p:cNvPicPr>
              <a:picLocks noChangeAspect="1" noChangeArrowheads="1"/>
            </p:cNvPicPr>
            <p:nvPr/>
          </p:nvPicPr>
          <p:blipFill>
            <a:blip r:embed="rId4" cstate="hq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01449" y="3237651"/>
              <a:ext cx="442475" cy="44247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Check Tick Icon, Transparent Check Tick.PNG Images &amp;amp; Vector - FreeIconsPNG">
              <a:extLst>
                <a:ext uri="{FF2B5EF4-FFF2-40B4-BE49-F238E27FC236}">
                  <a16:creationId xmlns:a16="http://schemas.microsoft.com/office/drawing/2014/main" id="{F41EA7FF-C212-E571-0FF4-E99BFAA42584}"/>
                </a:ext>
              </a:extLst>
            </p:cNvPr>
            <p:cNvPicPr>
              <a:picLocks noChangeAspect="1" noChangeArrowheads="1"/>
            </p:cNvPicPr>
            <p:nvPr/>
          </p:nvPicPr>
          <p:blipFill>
            <a:blip r:embed="rId4" cstate="hq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16652" y="3921148"/>
              <a:ext cx="442475" cy="442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0" name="Group 119">
            <a:extLst>
              <a:ext uri="{FF2B5EF4-FFF2-40B4-BE49-F238E27FC236}">
                <a16:creationId xmlns:a16="http://schemas.microsoft.com/office/drawing/2014/main" id="{071E44E2-01D7-13D7-D4F4-BB99F229F359}"/>
              </a:ext>
              <a:ext uri="{C183D7F6-B498-43B3-948B-1728B52AA6E4}">
                <adec:decorative xmlns:adec="http://schemas.microsoft.com/office/drawing/2017/decorative" val="1"/>
              </a:ext>
            </a:extLst>
          </p:cNvPr>
          <p:cNvGrpSpPr>
            <a:grpSpLocks noChangeAspect="1"/>
          </p:cNvGrpSpPr>
          <p:nvPr/>
        </p:nvGrpSpPr>
        <p:grpSpPr>
          <a:xfrm>
            <a:off x="3568762" y="2951653"/>
            <a:ext cx="1914263" cy="1440146"/>
            <a:chOff x="7585435" y="2328054"/>
            <a:chExt cx="3528879" cy="2600879"/>
          </a:xfrm>
        </p:grpSpPr>
        <p:sp>
          <p:nvSpPr>
            <p:cNvPr id="121" name="TextBox 120">
              <a:extLst>
                <a:ext uri="{FF2B5EF4-FFF2-40B4-BE49-F238E27FC236}">
                  <a16:creationId xmlns:a16="http://schemas.microsoft.com/office/drawing/2014/main" id="{B4830B3C-AB47-491C-137F-B92514E482FB}"/>
                </a:ext>
              </a:extLst>
            </p:cNvPr>
            <p:cNvSpPr txBox="1"/>
            <p:nvPr/>
          </p:nvSpPr>
          <p:spPr>
            <a:xfrm>
              <a:off x="8301562" y="4423572"/>
              <a:ext cx="2211918" cy="505361"/>
            </a:xfrm>
            <a:prstGeom prst="rect">
              <a:avLst/>
            </a:prstGeom>
            <a:noFill/>
          </p:spPr>
          <p:txBody>
            <a:bodyPr wrap="none" rtlCol="0">
              <a:spAutoFit/>
            </a:bodyPr>
            <a:lstStyle/>
            <a:p>
              <a:r>
                <a:rPr lang="en-US" sz="1400" dirty="0">
                  <a:solidFill>
                    <a:schemeClr val="tx1">
                      <a:lumMod val="75000"/>
                      <a:lumOff val="25000"/>
                    </a:schemeClr>
                  </a:solidFill>
                  <a:cs typeface="Segoe UI Light" panose="020B0502040204020203" pitchFamily="34" charset="0"/>
                </a:rPr>
                <a:t>Hiring Manager</a:t>
              </a:r>
            </a:p>
          </p:txBody>
        </p:sp>
        <p:pic>
          <p:nvPicPr>
            <p:cNvPr id="122" name="Picture 4" descr="Single continuous line drawing of young female manager sitting calmly in  front of laptop and thinking business strategy at the office. Business idea  Stock Vector Image &amp;amp; Art - Alamy">
              <a:extLst>
                <a:ext uri="{FF2B5EF4-FFF2-40B4-BE49-F238E27FC236}">
                  <a16:creationId xmlns:a16="http://schemas.microsoft.com/office/drawing/2014/main" id="{F74D9E86-24BA-3718-905D-32CACCD8D1C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599"/>
            <a:stretch/>
          </p:blipFill>
          <p:spPr bwMode="auto">
            <a:xfrm>
              <a:off x="8036832" y="2328054"/>
              <a:ext cx="3077482" cy="2127195"/>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8" descr="Sketch Calendar Vector Hand Drawn Illustration Stock Vector - Illustration  of calendar, figures: 225508914">
              <a:extLst>
                <a:ext uri="{FF2B5EF4-FFF2-40B4-BE49-F238E27FC236}">
                  <a16:creationId xmlns:a16="http://schemas.microsoft.com/office/drawing/2014/main" id="{B540CB55-3B07-5AC6-F5EF-A8FDD544860B}"/>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585435" y="2552981"/>
              <a:ext cx="1393388" cy="1393389"/>
            </a:xfrm>
            <a:prstGeom prst="rect">
              <a:avLst/>
            </a:prstGeom>
            <a:noFill/>
            <a:extLst>
              <a:ext uri="{909E8E84-426E-40DD-AFC4-6F175D3DCCD1}">
                <a14:hiddenFill xmlns:a14="http://schemas.microsoft.com/office/drawing/2010/main">
                  <a:solidFill>
                    <a:srgbClr val="FFFFFF"/>
                  </a:solidFill>
                </a14:hiddenFill>
              </a:ext>
            </a:extLst>
          </p:spPr>
        </p:pic>
      </p:grpSp>
      <p:sp>
        <p:nvSpPr>
          <p:cNvPr id="124" name="Down Arrow 130">
            <a:extLst>
              <a:ext uri="{FF2B5EF4-FFF2-40B4-BE49-F238E27FC236}">
                <a16:creationId xmlns:a16="http://schemas.microsoft.com/office/drawing/2014/main" id="{BDC71840-93CC-42C7-92E8-37F546534D0E}"/>
              </a:ext>
              <a:ext uri="{C183D7F6-B498-43B3-948B-1728B52AA6E4}">
                <adec:decorative xmlns:adec="http://schemas.microsoft.com/office/drawing/2017/decorative" val="1"/>
              </a:ext>
            </a:extLst>
          </p:cNvPr>
          <p:cNvSpPr/>
          <p:nvPr/>
        </p:nvSpPr>
        <p:spPr>
          <a:xfrm rot="16200000">
            <a:off x="2667685" y="3490971"/>
            <a:ext cx="725214" cy="242750"/>
          </a:xfrm>
          <a:prstGeom prst="down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E2621274-ACED-A2FB-DD58-03FE1185696F}"/>
              </a:ext>
            </a:extLst>
          </p:cNvPr>
          <p:cNvSpPr txBox="1"/>
          <p:nvPr/>
        </p:nvSpPr>
        <p:spPr>
          <a:xfrm>
            <a:off x="190944" y="3172323"/>
            <a:ext cx="1087092" cy="738664"/>
          </a:xfrm>
          <a:prstGeom prst="rect">
            <a:avLst/>
          </a:prstGeom>
          <a:noFill/>
        </p:spPr>
        <p:txBody>
          <a:bodyPr wrap="none" rtlCol="0">
            <a:spAutoFit/>
          </a:bodyPr>
          <a:lstStyle/>
          <a:p>
            <a:r>
              <a:rPr lang="en-US" sz="1400" dirty="0">
                <a:solidFill>
                  <a:schemeClr val="tx1">
                    <a:lumMod val="75000"/>
                    <a:lumOff val="25000"/>
                  </a:schemeClr>
                </a:solidFill>
                <a:cs typeface="Segoe UI Light" panose="020B0502040204020203" pitchFamily="34" charset="0"/>
              </a:rPr>
              <a:t>Candidate </a:t>
            </a:r>
          </a:p>
          <a:p>
            <a:r>
              <a:rPr lang="en-US" sz="1400" dirty="0">
                <a:solidFill>
                  <a:schemeClr val="tx1">
                    <a:lumMod val="75000"/>
                    <a:lumOff val="25000"/>
                  </a:schemeClr>
                </a:solidFill>
                <a:cs typeface="Segoe UI Light" panose="020B0502040204020203" pitchFamily="34" charset="0"/>
              </a:rPr>
              <a:t>Assessment </a:t>
            </a:r>
          </a:p>
          <a:p>
            <a:r>
              <a:rPr lang="en-US" sz="1400" dirty="0">
                <a:solidFill>
                  <a:schemeClr val="tx1">
                    <a:lumMod val="75000"/>
                    <a:lumOff val="25000"/>
                  </a:schemeClr>
                </a:solidFill>
                <a:cs typeface="Segoe UI Light" panose="020B0502040204020203" pitchFamily="34" charset="0"/>
              </a:rPr>
              <a:t>Report</a:t>
            </a:r>
          </a:p>
        </p:txBody>
      </p:sp>
      <p:sp>
        <p:nvSpPr>
          <p:cNvPr id="126" name="TextBox 125">
            <a:extLst>
              <a:ext uri="{FF2B5EF4-FFF2-40B4-BE49-F238E27FC236}">
                <a16:creationId xmlns:a16="http://schemas.microsoft.com/office/drawing/2014/main" id="{7FF10246-414F-3B01-3A5C-486738E24727}"/>
              </a:ext>
            </a:extLst>
          </p:cNvPr>
          <p:cNvSpPr txBox="1"/>
          <p:nvPr/>
        </p:nvSpPr>
        <p:spPr>
          <a:xfrm>
            <a:off x="6163406" y="2424583"/>
            <a:ext cx="1139067" cy="738664"/>
          </a:xfrm>
          <a:prstGeom prst="rect">
            <a:avLst/>
          </a:prstGeom>
          <a:noFill/>
        </p:spPr>
        <p:txBody>
          <a:bodyPr wrap="square" rtlCol="0">
            <a:spAutoFit/>
          </a:bodyPr>
          <a:lstStyle/>
          <a:p>
            <a:r>
              <a:rPr lang="en-US" sz="1400" dirty="0">
                <a:cs typeface="Segoe UI Light" panose="020B0502040204020203" pitchFamily="34" charset="0"/>
              </a:rPr>
              <a:t>Define Roles </a:t>
            </a:r>
          </a:p>
          <a:p>
            <a:r>
              <a:rPr lang="en-US" sz="1400" dirty="0">
                <a:cs typeface="Segoe UI Light" panose="020B0502040204020203" pitchFamily="34" charset="0"/>
              </a:rPr>
              <a:t>&amp; map Skills against them</a:t>
            </a:r>
          </a:p>
        </p:txBody>
      </p:sp>
      <p:sp>
        <p:nvSpPr>
          <p:cNvPr id="129" name="TextBox 128">
            <a:extLst>
              <a:ext uri="{FF2B5EF4-FFF2-40B4-BE49-F238E27FC236}">
                <a16:creationId xmlns:a16="http://schemas.microsoft.com/office/drawing/2014/main" id="{7754D865-A8B9-4D9B-4126-2B1333E8958C}"/>
              </a:ext>
            </a:extLst>
          </p:cNvPr>
          <p:cNvSpPr txBox="1"/>
          <p:nvPr/>
        </p:nvSpPr>
        <p:spPr>
          <a:xfrm>
            <a:off x="7684756" y="2248442"/>
            <a:ext cx="1043096" cy="1169551"/>
          </a:xfrm>
          <a:prstGeom prst="rect">
            <a:avLst/>
          </a:prstGeom>
          <a:noFill/>
        </p:spPr>
        <p:txBody>
          <a:bodyPr wrap="square" rtlCol="0" anchor="ctr">
            <a:spAutoFit/>
          </a:bodyPr>
          <a:lstStyle/>
          <a:p>
            <a:pPr algn="ctr"/>
            <a:r>
              <a:rPr lang="en-US" sz="1400" dirty="0">
                <a:cs typeface="Segoe UI Light" panose="020B0502040204020203" pitchFamily="34" charset="0"/>
              </a:rPr>
              <a:t>Share Intro </a:t>
            </a:r>
          </a:p>
          <a:p>
            <a:pPr algn="ctr"/>
            <a:r>
              <a:rPr lang="en-US" sz="1400" dirty="0">
                <a:cs typeface="Segoe UI Light" panose="020B0502040204020203" pitchFamily="34" charset="0"/>
              </a:rPr>
              <a:t>Video or </a:t>
            </a:r>
          </a:p>
          <a:p>
            <a:pPr algn="ctr"/>
            <a:r>
              <a:rPr lang="en-US" sz="1400" dirty="0">
                <a:cs typeface="Segoe UI Light" panose="020B0502040204020203" pitchFamily="34" charset="0"/>
              </a:rPr>
              <a:t>any MUST </a:t>
            </a:r>
          </a:p>
          <a:p>
            <a:pPr algn="ctr"/>
            <a:r>
              <a:rPr lang="en-US" sz="1400" dirty="0">
                <a:cs typeface="Segoe UI Light" panose="020B0502040204020203" pitchFamily="34" charset="0"/>
              </a:rPr>
              <a:t>ASK Questions</a:t>
            </a:r>
          </a:p>
        </p:txBody>
      </p:sp>
      <p:sp>
        <p:nvSpPr>
          <p:cNvPr id="131" name="Chevron 112">
            <a:extLst>
              <a:ext uri="{FF2B5EF4-FFF2-40B4-BE49-F238E27FC236}">
                <a16:creationId xmlns:a16="http://schemas.microsoft.com/office/drawing/2014/main" id="{B96B29B7-1310-1AB6-8109-09608C9E490B}"/>
              </a:ext>
            </a:extLst>
          </p:cNvPr>
          <p:cNvSpPr/>
          <p:nvPr/>
        </p:nvSpPr>
        <p:spPr>
          <a:xfrm>
            <a:off x="8888548" y="2575051"/>
            <a:ext cx="237744" cy="411480"/>
          </a:xfrm>
          <a:prstGeom prst="chevr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Rounded Rectangle 91">
            <a:extLst>
              <a:ext uri="{FF2B5EF4-FFF2-40B4-BE49-F238E27FC236}">
                <a16:creationId xmlns:a16="http://schemas.microsoft.com/office/drawing/2014/main" id="{D51839C9-CD40-D32F-A80A-CE463EAE96C3}"/>
              </a:ext>
            </a:extLst>
          </p:cNvPr>
          <p:cNvSpPr/>
          <p:nvPr/>
        </p:nvSpPr>
        <p:spPr>
          <a:xfrm>
            <a:off x="7658305" y="2160203"/>
            <a:ext cx="1171199" cy="1241176"/>
          </a:xfrm>
          <a:prstGeom prst="roundRect">
            <a:avLst>
              <a:gd name="adj" fmla="val 11011"/>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hevron 109">
            <a:extLst>
              <a:ext uri="{FF2B5EF4-FFF2-40B4-BE49-F238E27FC236}">
                <a16:creationId xmlns:a16="http://schemas.microsoft.com/office/drawing/2014/main" id="{94985F6A-8564-D6F1-5066-F4EC77C18086}"/>
              </a:ext>
            </a:extLst>
          </p:cNvPr>
          <p:cNvSpPr/>
          <p:nvPr/>
        </p:nvSpPr>
        <p:spPr>
          <a:xfrm>
            <a:off x="10515202" y="2573418"/>
            <a:ext cx="236942" cy="414746"/>
          </a:xfrm>
          <a:prstGeom prst="chevron">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nvGrpSpPr>
          <p:cNvPr id="142" name="Group 141">
            <a:extLst>
              <a:ext uri="{FF2B5EF4-FFF2-40B4-BE49-F238E27FC236}">
                <a16:creationId xmlns:a16="http://schemas.microsoft.com/office/drawing/2014/main" id="{833F0977-A4EA-371B-BDE6-CE99A1ABE3AB}"/>
              </a:ext>
            </a:extLst>
          </p:cNvPr>
          <p:cNvGrpSpPr/>
          <p:nvPr/>
        </p:nvGrpSpPr>
        <p:grpSpPr>
          <a:xfrm>
            <a:off x="10811189" y="2038164"/>
            <a:ext cx="1270822" cy="1420970"/>
            <a:chOff x="9410125" y="2387412"/>
            <a:chExt cx="2179970" cy="1786132"/>
          </a:xfrm>
        </p:grpSpPr>
        <p:sp>
          <p:nvSpPr>
            <p:cNvPr id="143" name="Rounded Rectangle 119">
              <a:extLst>
                <a:ext uri="{FF2B5EF4-FFF2-40B4-BE49-F238E27FC236}">
                  <a16:creationId xmlns:a16="http://schemas.microsoft.com/office/drawing/2014/main" id="{6B92E917-B4BC-94B4-81BF-93826FF182B3}"/>
                </a:ext>
              </a:extLst>
            </p:cNvPr>
            <p:cNvSpPr/>
            <p:nvPr/>
          </p:nvSpPr>
          <p:spPr>
            <a:xfrm>
              <a:off x="9763217" y="2387412"/>
              <a:ext cx="1826878" cy="1455147"/>
            </a:xfrm>
            <a:prstGeom prst="roundRect">
              <a:avLst>
                <a:gd name="adj" fmla="val 11011"/>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4" name="Rounded Rectangle 118">
              <a:extLst>
                <a:ext uri="{FF2B5EF4-FFF2-40B4-BE49-F238E27FC236}">
                  <a16:creationId xmlns:a16="http://schemas.microsoft.com/office/drawing/2014/main" id="{3F72708A-C298-7560-132E-4FF735E5C1D2}"/>
                </a:ext>
              </a:extLst>
            </p:cNvPr>
            <p:cNvSpPr/>
            <p:nvPr/>
          </p:nvSpPr>
          <p:spPr>
            <a:xfrm>
              <a:off x="9586671" y="2552904"/>
              <a:ext cx="1826878" cy="1455147"/>
            </a:xfrm>
            <a:prstGeom prst="roundRect">
              <a:avLst>
                <a:gd name="adj" fmla="val 11011"/>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5" name="Rounded Rectangle 116">
              <a:extLst>
                <a:ext uri="{FF2B5EF4-FFF2-40B4-BE49-F238E27FC236}">
                  <a16:creationId xmlns:a16="http://schemas.microsoft.com/office/drawing/2014/main" id="{345C6A23-6958-E979-9C29-07401C0BF520}"/>
                </a:ext>
              </a:extLst>
            </p:cNvPr>
            <p:cNvSpPr/>
            <p:nvPr/>
          </p:nvSpPr>
          <p:spPr>
            <a:xfrm>
              <a:off x="9410125" y="2718397"/>
              <a:ext cx="1826878" cy="1455147"/>
            </a:xfrm>
            <a:prstGeom prst="roundRect">
              <a:avLst>
                <a:gd name="adj" fmla="val 11011"/>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6" name="TextBox 145">
              <a:extLst>
                <a:ext uri="{FF2B5EF4-FFF2-40B4-BE49-F238E27FC236}">
                  <a16:creationId xmlns:a16="http://schemas.microsoft.com/office/drawing/2014/main" id="{C0BDEFC3-8928-175F-8525-51CE6EB69B56}"/>
                </a:ext>
              </a:extLst>
            </p:cNvPr>
            <p:cNvSpPr txBox="1"/>
            <p:nvPr/>
          </p:nvSpPr>
          <p:spPr>
            <a:xfrm>
              <a:off x="9410125" y="2700440"/>
              <a:ext cx="1826877" cy="1470106"/>
            </a:xfrm>
            <a:prstGeom prst="rect">
              <a:avLst/>
            </a:prstGeom>
            <a:noFill/>
          </p:spPr>
          <p:txBody>
            <a:bodyPr wrap="square" rtlCol="0" anchor="ctr">
              <a:spAutoFit/>
            </a:bodyPr>
            <a:lstStyle/>
            <a:p>
              <a:pPr algn="ctr"/>
              <a:r>
                <a:rPr lang="en-US" sz="1400" dirty="0">
                  <a:cs typeface="Segoe UI Light" panose="020B0502040204020203" pitchFamily="34" charset="0"/>
                </a:rPr>
                <a:t>Analytics and Client Assessment Report (CAR)</a:t>
              </a:r>
            </a:p>
          </p:txBody>
        </p:sp>
      </p:grpSp>
      <p:sp>
        <p:nvSpPr>
          <p:cNvPr id="147" name="TextBox 146">
            <a:extLst>
              <a:ext uri="{FF2B5EF4-FFF2-40B4-BE49-F238E27FC236}">
                <a16:creationId xmlns:a16="http://schemas.microsoft.com/office/drawing/2014/main" id="{D9D830BD-EF55-8B19-42D4-E443ECC730A5}"/>
              </a:ext>
            </a:extLst>
          </p:cNvPr>
          <p:cNvSpPr txBox="1"/>
          <p:nvPr/>
        </p:nvSpPr>
        <p:spPr>
          <a:xfrm>
            <a:off x="6052026" y="3493182"/>
            <a:ext cx="1352920" cy="738664"/>
          </a:xfrm>
          <a:prstGeom prst="rect">
            <a:avLst/>
          </a:prstGeom>
          <a:noFill/>
        </p:spPr>
        <p:txBody>
          <a:bodyPr wrap="square" rtlCol="0">
            <a:spAutoFit/>
          </a:bodyPr>
          <a:lstStyle>
            <a:defPPr>
              <a:defRPr lang="en-US"/>
            </a:defPPr>
            <a:lvl1pPr algn="ctr">
              <a:defRPr sz="1400" b="1">
                <a:cs typeface="Segoe UI Light" panose="020B0502040204020203" pitchFamily="34" charset="0"/>
              </a:defRPr>
            </a:lvl1pPr>
          </a:lstStyle>
          <a:p>
            <a:r>
              <a:rPr lang="en-US" dirty="0"/>
              <a:t>Step 1</a:t>
            </a:r>
          </a:p>
          <a:p>
            <a:r>
              <a:rPr lang="en-US" b="0" dirty="0"/>
              <a:t>One time configuration</a:t>
            </a:r>
          </a:p>
        </p:txBody>
      </p:sp>
      <p:sp>
        <p:nvSpPr>
          <p:cNvPr id="148" name="TextBox 147">
            <a:extLst>
              <a:ext uri="{FF2B5EF4-FFF2-40B4-BE49-F238E27FC236}">
                <a16:creationId xmlns:a16="http://schemas.microsoft.com/office/drawing/2014/main" id="{4ECE678A-DB2D-A42E-676C-876EF856673A}"/>
              </a:ext>
            </a:extLst>
          </p:cNvPr>
          <p:cNvSpPr txBox="1"/>
          <p:nvPr/>
        </p:nvSpPr>
        <p:spPr>
          <a:xfrm>
            <a:off x="7607080" y="3508739"/>
            <a:ext cx="1264141" cy="738664"/>
          </a:xfrm>
          <a:prstGeom prst="rect">
            <a:avLst/>
          </a:prstGeom>
          <a:noFill/>
        </p:spPr>
        <p:txBody>
          <a:bodyPr wrap="square" rtlCol="0">
            <a:spAutoFit/>
          </a:bodyPr>
          <a:lstStyle>
            <a:defPPr>
              <a:defRPr lang="en-US"/>
            </a:defPPr>
            <a:lvl1pPr algn="ctr">
              <a:defRPr sz="1400" b="1">
                <a:cs typeface="Segoe UI Light" panose="020B0502040204020203" pitchFamily="34" charset="0"/>
              </a:defRPr>
            </a:lvl1pPr>
          </a:lstStyle>
          <a:p>
            <a:r>
              <a:rPr lang="en-US" dirty="0"/>
              <a:t>Step 2</a:t>
            </a:r>
          </a:p>
          <a:p>
            <a:r>
              <a:rPr lang="en-US" b="0" dirty="0"/>
              <a:t>One time configuration</a:t>
            </a:r>
          </a:p>
        </p:txBody>
      </p:sp>
      <p:sp>
        <p:nvSpPr>
          <p:cNvPr id="149" name="TextBox 148">
            <a:extLst>
              <a:ext uri="{FF2B5EF4-FFF2-40B4-BE49-F238E27FC236}">
                <a16:creationId xmlns:a16="http://schemas.microsoft.com/office/drawing/2014/main" id="{4015417E-BE3B-F2B1-FA09-BDAB979F3448}"/>
              </a:ext>
            </a:extLst>
          </p:cNvPr>
          <p:cNvSpPr txBox="1"/>
          <p:nvPr/>
        </p:nvSpPr>
        <p:spPr>
          <a:xfrm>
            <a:off x="9049535" y="3527397"/>
            <a:ext cx="1478210" cy="954107"/>
          </a:xfrm>
          <a:prstGeom prst="rect">
            <a:avLst/>
          </a:prstGeom>
          <a:noFill/>
        </p:spPr>
        <p:txBody>
          <a:bodyPr wrap="square" rtlCol="0">
            <a:spAutoFit/>
          </a:bodyPr>
          <a:lstStyle/>
          <a:p>
            <a:pPr algn="ctr"/>
            <a:r>
              <a:rPr lang="en-US" sz="1400" b="1" dirty="0">
                <a:cs typeface="Segoe UI Light" panose="020B0502040204020203" pitchFamily="34" charset="0"/>
              </a:rPr>
              <a:t>Step 3</a:t>
            </a:r>
          </a:p>
          <a:p>
            <a:pPr algn="ctr"/>
            <a:r>
              <a:rPr lang="en-US" sz="1400" dirty="0">
                <a:cs typeface="Segoe UI Light" panose="020B0502040204020203" pitchFamily="34" charset="0"/>
              </a:rPr>
              <a:t>Anytime new candidate</a:t>
            </a:r>
          </a:p>
          <a:p>
            <a:pPr algn="ctr"/>
            <a:r>
              <a:rPr lang="en-US" sz="1400" dirty="0">
                <a:cs typeface="Segoe UI Light" panose="020B0502040204020203" pitchFamily="34" charset="0"/>
              </a:rPr>
              <a:t>need assessment</a:t>
            </a:r>
          </a:p>
        </p:txBody>
      </p:sp>
      <p:grpSp>
        <p:nvGrpSpPr>
          <p:cNvPr id="153" name="Group 152">
            <a:extLst>
              <a:ext uri="{FF2B5EF4-FFF2-40B4-BE49-F238E27FC236}">
                <a16:creationId xmlns:a16="http://schemas.microsoft.com/office/drawing/2014/main" id="{65DCA470-6D36-F58C-38E4-8F06ACFF298F}"/>
              </a:ext>
            </a:extLst>
          </p:cNvPr>
          <p:cNvGrpSpPr/>
          <p:nvPr/>
        </p:nvGrpSpPr>
        <p:grpSpPr>
          <a:xfrm>
            <a:off x="9185336" y="2070307"/>
            <a:ext cx="1270822" cy="1420968"/>
            <a:chOff x="9410125" y="2387412"/>
            <a:chExt cx="2179970" cy="1786132"/>
          </a:xfrm>
        </p:grpSpPr>
        <p:sp>
          <p:nvSpPr>
            <p:cNvPr id="154" name="Rounded Rectangle 119">
              <a:extLst>
                <a:ext uri="{FF2B5EF4-FFF2-40B4-BE49-F238E27FC236}">
                  <a16:creationId xmlns:a16="http://schemas.microsoft.com/office/drawing/2014/main" id="{FABAD250-0DEA-5CD6-8094-54F79759B093}"/>
                </a:ext>
              </a:extLst>
            </p:cNvPr>
            <p:cNvSpPr/>
            <p:nvPr/>
          </p:nvSpPr>
          <p:spPr>
            <a:xfrm>
              <a:off x="9763217" y="2387412"/>
              <a:ext cx="1826878" cy="1455147"/>
            </a:xfrm>
            <a:prstGeom prst="roundRect">
              <a:avLst>
                <a:gd name="adj" fmla="val 11011"/>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5" name="Rounded Rectangle 118">
              <a:extLst>
                <a:ext uri="{FF2B5EF4-FFF2-40B4-BE49-F238E27FC236}">
                  <a16:creationId xmlns:a16="http://schemas.microsoft.com/office/drawing/2014/main" id="{2B71E0FA-6A19-94E9-CF7C-EB91681740DA}"/>
                </a:ext>
              </a:extLst>
            </p:cNvPr>
            <p:cNvSpPr/>
            <p:nvPr/>
          </p:nvSpPr>
          <p:spPr>
            <a:xfrm>
              <a:off x="9586671" y="2552904"/>
              <a:ext cx="1826878" cy="1455147"/>
            </a:xfrm>
            <a:prstGeom prst="roundRect">
              <a:avLst>
                <a:gd name="adj" fmla="val 11011"/>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6" name="Rounded Rectangle 116">
              <a:extLst>
                <a:ext uri="{FF2B5EF4-FFF2-40B4-BE49-F238E27FC236}">
                  <a16:creationId xmlns:a16="http://schemas.microsoft.com/office/drawing/2014/main" id="{86E7CD6F-A513-E55C-12E9-3388D6653B51}"/>
                </a:ext>
              </a:extLst>
            </p:cNvPr>
            <p:cNvSpPr/>
            <p:nvPr/>
          </p:nvSpPr>
          <p:spPr>
            <a:xfrm>
              <a:off x="9410125" y="2718397"/>
              <a:ext cx="1826878" cy="1455147"/>
            </a:xfrm>
            <a:prstGeom prst="roundRect">
              <a:avLst>
                <a:gd name="adj" fmla="val 11011"/>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7" name="TextBox 156">
              <a:extLst>
                <a:ext uri="{FF2B5EF4-FFF2-40B4-BE49-F238E27FC236}">
                  <a16:creationId xmlns:a16="http://schemas.microsoft.com/office/drawing/2014/main" id="{742D13AA-03E3-C11A-3A7F-3B839C707918}"/>
                </a:ext>
              </a:extLst>
            </p:cNvPr>
            <p:cNvSpPr txBox="1"/>
            <p:nvPr/>
          </p:nvSpPr>
          <p:spPr>
            <a:xfrm>
              <a:off x="9410125" y="3106654"/>
              <a:ext cx="1826877" cy="657678"/>
            </a:xfrm>
            <a:prstGeom prst="rect">
              <a:avLst/>
            </a:prstGeom>
            <a:noFill/>
          </p:spPr>
          <p:txBody>
            <a:bodyPr wrap="square" rtlCol="0" anchor="ctr">
              <a:spAutoFit/>
            </a:bodyPr>
            <a:lstStyle/>
            <a:p>
              <a:pPr algn="ctr"/>
              <a:r>
                <a:rPr lang="en-US" sz="1400" dirty="0">
                  <a:cs typeface="Segoe UI Light" panose="020B0502040204020203" pitchFamily="34" charset="0"/>
                </a:rPr>
                <a:t>Share list of</a:t>
              </a:r>
            </a:p>
            <a:p>
              <a:pPr algn="ctr"/>
              <a:r>
                <a:rPr lang="en-US" sz="1400" dirty="0">
                  <a:cs typeface="Segoe UI Light" panose="020B0502040204020203" pitchFamily="34" charset="0"/>
                </a:rPr>
                <a:t>Candidates </a:t>
              </a:r>
            </a:p>
          </p:txBody>
        </p:sp>
      </p:grpSp>
      <p:sp>
        <p:nvSpPr>
          <p:cNvPr id="158" name="Rounded Rectangle 91">
            <a:extLst>
              <a:ext uri="{FF2B5EF4-FFF2-40B4-BE49-F238E27FC236}">
                <a16:creationId xmlns:a16="http://schemas.microsoft.com/office/drawing/2014/main" id="{F4CF03A9-0C35-C2BC-DBFB-AAE1E14C310F}"/>
              </a:ext>
            </a:extLst>
          </p:cNvPr>
          <p:cNvSpPr/>
          <p:nvPr/>
        </p:nvSpPr>
        <p:spPr>
          <a:xfrm>
            <a:off x="6131274" y="2166946"/>
            <a:ext cx="1171199" cy="1227691"/>
          </a:xfrm>
          <a:prstGeom prst="roundRect">
            <a:avLst>
              <a:gd name="adj" fmla="val 11011"/>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hevron 112">
            <a:extLst>
              <a:ext uri="{FF2B5EF4-FFF2-40B4-BE49-F238E27FC236}">
                <a16:creationId xmlns:a16="http://schemas.microsoft.com/office/drawing/2014/main" id="{DD6ED462-007F-ACE8-D817-79CA1E77AF73}"/>
              </a:ext>
            </a:extLst>
          </p:cNvPr>
          <p:cNvSpPr/>
          <p:nvPr/>
        </p:nvSpPr>
        <p:spPr>
          <a:xfrm>
            <a:off x="7361517" y="2575051"/>
            <a:ext cx="237744" cy="411480"/>
          </a:xfrm>
          <a:prstGeom prst="chevr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TextBox 159">
            <a:extLst>
              <a:ext uri="{FF2B5EF4-FFF2-40B4-BE49-F238E27FC236}">
                <a16:creationId xmlns:a16="http://schemas.microsoft.com/office/drawing/2014/main" id="{E5945F17-8E62-2B7B-CBBB-4AFBE8B490C2}"/>
              </a:ext>
            </a:extLst>
          </p:cNvPr>
          <p:cNvSpPr txBox="1"/>
          <p:nvPr/>
        </p:nvSpPr>
        <p:spPr>
          <a:xfrm>
            <a:off x="11831238" y="6543107"/>
            <a:ext cx="300082" cy="369332"/>
          </a:xfrm>
          <a:prstGeom prst="rect">
            <a:avLst/>
          </a:prstGeom>
          <a:noFill/>
        </p:spPr>
        <p:txBody>
          <a:bodyPr wrap="none" rtlCol="0">
            <a:spAutoFit/>
          </a:bodyPr>
          <a:lstStyle/>
          <a:p>
            <a:r>
              <a:rPr lang="en-US" dirty="0">
                <a:solidFill>
                  <a:schemeClr val="bg1"/>
                </a:solidFill>
              </a:rPr>
              <a:t>7</a:t>
            </a:r>
          </a:p>
        </p:txBody>
      </p:sp>
      <p:sp>
        <p:nvSpPr>
          <p:cNvPr id="161" name="TextBox 160">
            <a:extLst>
              <a:ext uri="{FF2B5EF4-FFF2-40B4-BE49-F238E27FC236}">
                <a16:creationId xmlns:a16="http://schemas.microsoft.com/office/drawing/2014/main" id="{27DF2B8F-1FFD-DDCA-9680-58F585343343}"/>
              </a:ext>
            </a:extLst>
          </p:cNvPr>
          <p:cNvSpPr txBox="1"/>
          <p:nvPr/>
        </p:nvSpPr>
        <p:spPr>
          <a:xfrm>
            <a:off x="5801966" y="6542571"/>
            <a:ext cx="300082" cy="369332"/>
          </a:xfrm>
          <a:prstGeom prst="rect">
            <a:avLst/>
          </a:prstGeom>
          <a:noFill/>
        </p:spPr>
        <p:txBody>
          <a:bodyPr wrap="none" rtlCol="0">
            <a:spAutoFit/>
          </a:bodyPr>
          <a:lstStyle/>
          <a:p>
            <a:r>
              <a:rPr lang="en-US" dirty="0">
                <a:solidFill>
                  <a:schemeClr val="bg1"/>
                </a:solidFill>
              </a:rPr>
              <a:t>6</a:t>
            </a:r>
          </a:p>
        </p:txBody>
      </p:sp>
    </p:spTree>
    <p:extLst>
      <p:ext uri="{BB962C8B-B14F-4D97-AF65-F5344CB8AC3E}">
        <p14:creationId xmlns:p14="http://schemas.microsoft.com/office/powerpoint/2010/main" val="2255103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9000">
              <a:schemeClr val="bg1">
                <a:lumMod val="85000"/>
              </a:schemeClr>
            </a:gs>
          </a:gsLst>
          <a:lin ang="108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A2BA9B-936A-C193-4A12-AAD9141AEB4D}"/>
              </a:ext>
              <a:ext uri="{C183D7F6-B498-43B3-948B-1728B52AA6E4}">
                <adec:decorative xmlns:adec="http://schemas.microsoft.com/office/drawing/2017/decorative" val="1"/>
              </a:ext>
            </a:extLst>
          </p:cNvPr>
          <p:cNvSpPr/>
          <p:nvPr/>
        </p:nvSpPr>
        <p:spPr>
          <a:xfrm>
            <a:off x="-9200" y="-25438"/>
            <a:ext cx="6096000" cy="6858000"/>
          </a:xfrm>
          <a:prstGeom prst="rect">
            <a:avLst/>
          </a:prstGeom>
          <a:gradFill flip="none" rotWithShape="1">
            <a:gsLst>
              <a:gs pos="0">
                <a:schemeClr val="accent1">
                  <a:lumMod val="5000"/>
                  <a:lumOff val="95000"/>
                </a:schemeClr>
              </a:gs>
              <a:gs pos="99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11DD83C-4102-5F75-325A-B3221746838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960501" y="0"/>
            <a:ext cx="1231499" cy="1225402"/>
          </a:xfrm>
          <a:prstGeom prst="rect">
            <a:avLst/>
          </a:prstGeom>
        </p:spPr>
      </p:pic>
      <p:pic>
        <p:nvPicPr>
          <p:cNvPr id="4" name="Picture 3">
            <a:extLst>
              <a:ext uri="{FF2B5EF4-FFF2-40B4-BE49-F238E27FC236}">
                <a16:creationId xmlns:a16="http://schemas.microsoft.com/office/drawing/2014/main" id="{AEEE1B4A-8766-BEBF-7598-B71AD62772C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64501" y="0"/>
            <a:ext cx="1231499" cy="1225402"/>
          </a:xfrm>
          <a:prstGeom prst="rect">
            <a:avLst/>
          </a:prstGeom>
        </p:spPr>
      </p:pic>
      <p:sp>
        <p:nvSpPr>
          <p:cNvPr id="7" name="Rectangle 6">
            <a:extLst>
              <a:ext uri="{FF2B5EF4-FFF2-40B4-BE49-F238E27FC236}">
                <a16:creationId xmlns:a16="http://schemas.microsoft.com/office/drawing/2014/main" id="{9B99341B-1548-47CE-8514-F2EEFF2CA16D}"/>
              </a:ext>
            </a:extLst>
          </p:cNvPr>
          <p:cNvSpPr/>
          <p:nvPr/>
        </p:nvSpPr>
        <p:spPr>
          <a:xfrm>
            <a:off x="6096000" y="5911414"/>
            <a:ext cx="6096000" cy="9465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400" dirty="0">
                <a:solidFill>
                  <a:schemeClr val="bg1">
                    <a:lumMod val="75000"/>
                  </a:schemeClr>
                </a:solidFill>
                <a:effectLst/>
                <a:latin typeface="Segoe UI" panose="020B0502040204020203" pitchFamily="34" charset="0"/>
                <a:ea typeface="Times New Roman" panose="02020603050405020304" pitchFamily="18" charset="0"/>
              </a:rPr>
              <a:t>All you do </a:t>
            </a:r>
            <a:r>
              <a:rPr lang="en-IN" sz="1400" dirty="0">
                <a:solidFill>
                  <a:schemeClr val="bg1">
                    <a:lumMod val="75000"/>
                  </a:schemeClr>
                </a:solidFill>
                <a:latin typeface="Segoe UI" panose="020B0502040204020203" pitchFamily="34" charset="0"/>
                <a:ea typeface="Times New Roman" panose="02020603050405020304" pitchFamily="18" charset="0"/>
              </a:rPr>
              <a:t>is sit back and watch the Candidate Assessment Reports come to you. You receive both a summary of all candidates (as of this minute) and all the details of how they were ranked against others. It’s almost magic!</a:t>
            </a:r>
            <a:endParaRPr lang="en-IN" sz="1400" dirty="0">
              <a:solidFill>
                <a:schemeClr val="bg1">
                  <a:lumMod val="75000"/>
                </a:schemeClr>
              </a:solidFill>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1D4D9542-963D-1F08-822E-8D6A90A96968}"/>
              </a:ext>
            </a:extLst>
          </p:cNvPr>
          <p:cNvSpPr/>
          <p:nvPr/>
        </p:nvSpPr>
        <p:spPr>
          <a:xfrm>
            <a:off x="0" y="5911414"/>
            <a:ext cx="6096000" cy="9465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400" dirty="0">
                <a:solidFill>
                  <a:schemeClr val="bg1">
                    <a:lumMod val="75000"/>
                  </a:schemeClr>
                </a:solidFill>
                <a:latin typeface="Segoe UI" panose="020B0502040204020203" pitchFamily="34" charset="0"/>
                <a:ea typeface="Times New Roman" panose="02020603050405020304" pitchFamily="18" charset="0"/>
              </a:rPr>
              <a:t>Most people love to see the metrics – what has it do for me? So here’s a few we have averaged from what our customers share with us. Will you get the same results? Who knows, but if they are better or slightly less they will in any case be better than what you are getting today.</a:t>
            </a:r>
            <a:endParaRPr lang="en-IN" sz="1400" dirty="0">
              <a:solidFill>
                <a:schemeClr val="bg1">
                  <a:lumMod val="75000"/>
                </a:schemeClr>
              </a:solidFill>
              <a:effectLst/>
              <a:latin typeface="Times New Roman" panose="02020603050405020304" pitchFamily="18" charset="0"/>
              <a:ea typeface="Times New Roman" panose="02020603050405020304" pitchFamily="18" charset="0"/>
            </a:endParaRPr>
          </a:p>
        </p:txBody>
      </p:sp>
      <p:sp>
        <p:nvSpPr>
          <p:cNvPr id="9" name="Title 1">
            <a:extLst>
              <a:ext uri="{FF2B5EF4-FFF2-40B4-BE49-F238E27FC236}">
                <a16:creationId xmlns:a16="http://schemas.microsoft.com/office/drawing/2014/main" id="{73DB1CF7-4E16-BE79-79F7-4E382714FAEE}"/>
              </a:ext>
              <a:ext uri="{C183D7F6-B498-43B3-948B-1728B52AA6E4}">
                <adec:decorative xmlns:adec="http://schemas.microsoft.com/office/drawing/2017/decorative" val="1"/>
              </a:ext>
            </a:extLst>
          </p:cNvPr>
          <p:cNvSpPr txBox="1">
            <a:spLocks noGrp="1"/>
          </p:cNvSpPr>
          <p:nvPr>
            <p:ph type="title" idx="4294967295"/>
          </p:nvPr>
        </p:nvSpPr>
        <p:spPr>
          <a:xfrm>
            <a:off x="316343" y="362678"/>
            <a:ext cx="3272360"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j-ea"/>
                <a:cs typeface="+mj-cs"/>
              </a:rPr>
              <a:t>Convint.ai Solution - Summary in metrics</a:t>
            </a:r>
            <a:endParaRPr kumimoji="0" lang="en-IN" sz="2800" b="0" i="0" u="none" strike="noStrike" kern="1200" cap="none" spc="0" normalizeH="0" baseline="0" noProof="0" dirty="0">
              <a:ln>
                <a:noFill/>
              </a:ln>
              <a:solidFill>
                <a:schemeClr val="tx1"/>
              </a:solidFill>
              <a:effectLst/>
              <a:uLnTx/>
              <a:uFillTx/>
              <a:latin typeface="+mn-lt"/>
              <a:ea typeface="+mj-ea"/>
              <a:cs typeface="+mj-cs"/>
            </a:endParaRPr>
          </a:p>
        </p:txBody>
      </p:sp>
      <p:sp>
        <p:nvSpPr>
          <p:cNvPr id="28" name="Rectangle 27">
            <a:extLst>
              <a:ext uri="{FF2B5EF4-FFF2-40B4-BE49-F238E27FC236}">
                <a16:creationId xmlns:a16="http://schemas.microsoft.com/office/drawing/2014/main" id="{6B9AFAD0-875D-787D-8BEE-BFBF95FFF80F}"/>
              </a:ext>
            </a:extLst>
          </p:cNvPr>
          <p:cNvSpPr/>
          <p:nvPr/>
        </p:nvSpPr>
        <p:spPr>
          <a:xfrm>
            <a:off x="319508" y="640591"/>
            <a:ext cx="91440" cy="5396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itle 1">
            <a:extLst>
              <a:ext uri="{FF2B5EF4-FFF2-40B4-BE49-F238E27FC236}">
                <a16:creationId xmlns:a16="http://schemas.microsoft.com/office/drawing/2014/main" id="{30E65A48-4986-A142-4F8A-4DEA35DB17AD}"/>
              </a:ext>
              <a:ext uri="{C183D7F6-B498-43B3-948B-1728B52AA6E4}">
                <adec:decorative xmlns:adec="http://schemas.microsoft.com/office/drawing/2017/decorative" val="1"/>
              </a:ext>
            </a:extLst>
          </p:cNvPr>
          <p:cNvSpPr txBox="1">
            <a:spLocks/>
          </p:cNvSpPr>
          <p:nvPr/>
        </p:nvSpPr>
        <p:spPr>
          <a:xfrm>
            <a:off x="6502232" y="433361"/>
            <a:ext cx="4430030" cy="954107"/>
          </a:xfrm>
          <a:prstGeom prst="rect">
            <a:avLst/>
          </a:prstGeom>
          <a:noFill/>
        </p:spPr>
        <p:txBody>
          <a:bodyPr vert="horz" wrap="square" lIns="91440" tIns="45720" rIns="91440" bIns="45720" rtlCol="0" anchor="b">
            <a:spAutoFit/>
          </a:bodyPr>
          <a:lstStyle>
            <a:defPPr>
              <a:defRPr lang="en-US"/>
            </a:defPPr>
            <a:lvl1pPr algn="ctr">
              <a:lnSpc>
                <a:spcPct val="100000"/>
              </a:lnSpc>
              <a:spcBef>
                <a:spcPct val="0"/>
              </a:spcBef>
              <a:buNone/>
              <a:defRPr sz="2800">
                <a:ea typeface="+mj-ea"/>
                <a:cs typeface="+mj-cs"/>
              </a:defRPr>
            </a:lvl1pPr>
          </a:lstStyle>
          <a:p>
            <a:pPr algn="l"/>
            <a:r>
              <a:rPr lang="en-US" dirty="0"/>
              <a:t>Receive Candidate Assessment Report (CAR)</a:t>
            </a:r>
            <a:endParaRPr lang="en-IN" dirty="0"/>
          </a:p>
        </p:txBody>
      </p:sp>
      <p:sp>
        <p:nvSpPr>
          <p:cNvPr id="30" name="Rectangle 29">
            <a:extLst>
              <a:ext uri="{FF2B5EF4-FFF2-40B4-BE49-F238E27FC236}">
                <a16:creationId xmlns:a16="http://schemas.microsoft.com/office/drawing/2014/main" id="{E275A357-9B2C-66E6-B6DB-2021C84A6B41}"/>
              </a:ext>
            </a:extLst>
          </p:cNvPr>
          <p:cNvSpPr/>
          <p:nvPr/>
        </p:nvSpPr>
        <p:spPr>
          <a:xfrm>
            <a:off x="6410792" y="640591"/>
            <a:ext cx="91440" cy="5396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6A372D70-414A-122E-3112-66627674DD18}"/>
              </a:ext>
            </a:extLst>
          </p:cNvPr>
          <p:cNvSpPr txBox="1"/>
          <p:nvPr/>
        </p:nvSpPr>
        <p:spPr>
          <a:xfrm>
            <a:off x="293829" y="1343547"/>
            <a:ext cx="1828800" cy="1005840"/>
          </a:xfrm>
          <a:prstGeom prst="rect">
            <a:avLst/>
          </a:prstGeom>
          <a:solidFill>
            <a:schemeClr val="tx1"/>
          </a:solidFill>
        </p:spPr>
        <p:txBody>
          <a:bodyPr wrap="square">
            <a:spAutoFit/>
          </a:bodyPr>
          <a:lstStyle/>
          <a:p>
            <a:pPr algn="ctr"/>
            <a:r>
              <a:rPr lang="en-US" sz="2000" b="1" dirty="0">
                <a:solidFill>
                  <a:schemeClr val="bg1"/>
                </a:solidFill>
                <a:cs typeface="Segoe UI Light" panose="020B0502040204020203" pitchFamily="34" charset="0"/>
              </a:rPr>
              <a:t>50% reduction in recruiter’s workload</a:t>
            </a:r>
          </a:p>
        </p:txBody>
      </p:sp>
      <p:sp>
        <p:nvSpPr>
          <p:cNvPr id="12" name="TextBox 11">
            <a:extLst>
              <a:ext uri="{FF2B5EF4-FFF2-40B4-BE49-F238E27FC236}">
                <a16:creationId xmlns:a16="http://schemas.microsoft.com/office/drawing/2014/main" id="{05529D33-9441-8D3A-63A6-22EE7DB201AC}"/>
              </a:ext>
            </a:extLst>
          </p:cNvPr>
          <p:cNvSpPr txBox="1"/>
          <p:nvPr/>
        </p:nvSpPr>
        <p:spPr>
          <a:xfrm>
            <a:off x="2237593" y="1343547"/>
            <a:ext cx="1828800" cy="1005840"/>
          </a:xfrm>
          <a:prstGeom prst="rect">
            <a:avLst/>
          </a:prstGeom>
          <a:solidFill>
            <a:schemeClr val="tx1"/>
          </a:solidFill>
        </p:spPr>
        <p:txBody>
          <a:bodyPr wrap="square">
            <a:spAutoFit/>
          </a:bodyPr>
          <a:lstStyle/>
          <a:p>
            <a:pPr algn="ctr"/>
            <a:r>
              <a:rPr lang="en-US" sz="2000" b="1" dirty="0">
                <a:solidFill>
                  <a:schemeClr val="bg1"/>
                </a:solidFill>
                <a:cs typeface="Segoe UI Light" panose="020B0502040204020203" pitchFamily="34" charset="0"/>
              </a:rPr>
              <a:t>80% reduction in hiring manager’s time</a:t>
            </a:r>
          </a:p>
        </p:txBody>
      </p:sp>
      <p:sp>
        <p:nvSpPr>
          <p:cNvPr id="13" name="TextBox 12">
            <a:extLst>
              <a:ext uri="{FF2B5EF4-FFF2-40B4-BE49-F238E27FC236}">
                <a16:creationId xmlns:a16="http://schemas.microsoft.com/office/drawing/2014/main" id="{8A5A9A08-F9D0-6C33-4ECC-15409DFC595E}"/>
              </a:ext>
            </a:extLst>
          </p:cNvPr>
          <p:cNvSpPr txBox="1"/>
          <p:nvPr/>
        </p:nvSpPr>
        <p:spPr>
          <a:xfrm>
            <a:off x="4181357" y="1343547"/>
            <a:ext cx="1828800" cy="1005840"/>
          </a:xfrm>
          <a:prstGeom prst="rect">
            <a:avLst/>
          </a:prstGeom>
          <a:solidFill>
            <a:schemeClr val="tx1"/>
          </a:solidFill>
        </p:spPr>
        <p:txBody>
          <a:bodyPr wrap="square">
            <a:spAutoFit/>
          </a:bodyPr>
          <a:lstStyle/>
          <a:p>
            <a:pPr algn="ctr"/>
            <a:r>
              <a:rPr lang="en-US" sz="2000" b="1" dirty="0">
                <a:solidFill>
                  <a:schemeClr val="bg1"/>
                </a:solidFill>
                <a:cs typeface="Segoe UI Light" panose="020B0502040204020203" pitchFamily="34" charset="0"/>
              </a:rPr>
              <a:t>50% increase in overall hiring efficiency</a:t>
            </a:r>
          </a:p>
        </p:txBody>
      </p:sp>
      <p:grpSp>
        <p:nvGrpSpPr>
          <p:cNvPr id="15" name="Group 14">
            <a:extLst>
              <a:ext uri="{FF2B5EF4-FFF2-40B4-BE49-F238E27FC236}">
                <a16:creationId xmlns:a16="http://schemas.microsoft.com/office/drawing/2014/main" id="{B8A6914E-EEC9-B7EE-79CE-A5837CC4BA3D}"/>
              </a:ext>
              <a:ext uri="{C183D7F6-B498-43B3-948B-1728B52AA6E4}">
                <adec:decorative xmlns:adec="http://schemas.microsoft.com/office/drawing/2017/decorative" val="1"/>
              </a:ext>
            </a:extLst>
          </p:cNvPr>
          <p:cNvGrpSpPr/>
          <p:nvPr/>
        </p:nvGrpSpPr>
        <p:grpSpPr>
          <a:xfrm>
            <a:off x="2237593" y="2401442"/>
            <a:ext cx="1816405" cy="1474564"/>
            <a:chOff x="1690978" y="1407543"/>
            <a:chExt cx="3800156" cy="1745562"/>
          </a:xfrm>
        </p:grpSpPr>
        <p:pic>
          <p:nvPicPr>
            <p:cNvPr id="16" name="Picture 2" descr="Single continuous line drawing of stressful finance manager facing pile of  document papers on his desk office. Work overload project concept. Modern  one line draw design graphic vector illustration 3592311 Vector Art">
              <a:extLst>
                <a:ext uri="{FF2B5EF4-FFF2-40B4-BE49-F238E27FC236}">
                  <a16:creationId xmlns:a16="http://schemas.microsoft.com/office/drawing/2014/main" id="{CDC82472-2A37-0B03-F06D-DA3AC81D5544}"/>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t="23618" b="17211"/>
            <a:stretch/>
          </p:blipFill>
          <p:spPr bwMode="auto">
            <a:xfrm>
              <a:off x="1839309" y="1407543"/>
              <a:ext cx="3651825" cy="1745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The Difference a Schedule Makes">
              <a:extLst>
                <a:ext uri="{FF2B5EF4-FFF2-40B4-BE49-F238E27FC236}">
                  <a16:creationId xmlns:a16="http://schemas.microsoft.com/office/drawing/2014/main" id="{54179DDE-6A10-7D22-7C12-8C2317E6C22F}"/>
                </a:ext>
              </a:extLst>
            </p:cNvPr>
            <p:cNvPicPr>
              <a:picLocks noChangeAspect="1" noChangeArrowheads="1"/>
            </p:cNvPicPr>
            <p:nvPr/>
          </p:nvPicPr>
          <p:blipFill rotWithShape="1">
            <a:blip r:embed="rId4" cstate="hq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0" b="87245" l="0" r="57185"/>
                      </a14:imgEffect>
                    </a14:imgLayer>
                  </a14:imgProps>
                </a:ext>
                <a:ext uri="{28A0092B-C50C-407E-A947-70E740481C1C}">
                  <a14:useLocalDpi xmlns:a14="http://schemas.microsoft.com/office/drawing/2010/main" val="0"/>
                </a:ext>
              </a:extLst>
            </a:blip>
            <a:srcRect r="43268" b="12957"/>
            <a:stretch/>
          </p:blipFill>
          <p:spPr bwMode="auto">
            <a:xfrm>
              <a:off x="1690978" y="1407543"/>
              <a:ext cx="1224244" cy="1619436"/>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2">
            <a:extLst>
              <a:ext uri="{FF2B5EF4-FFF2-40B4-BE49-F238E27FC236}">
                <a16:creationId xmlns:a16="http://schemas.microsoft.com/office/drawing/2014/main" id="{FB7F5D32-AD9A-F736-ACAB-8E2C940B2A91}"/>
              </a:ext>
              <a:ext uri="{C183D7F6-B498-43B3-948B-1728B52AA6E4}">
                <adec:decorative xmlns:adec="http://schemas.microsoft.com/office/drawing/2017/decorative" val="1"/>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flipH="1">
            <a:off x="306224" y="2401442"/>
            <a:ext cx="1816404" cy="1467504"/>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38C3A573-3D46-8F31-94C0-88A800659C6A}"/>
              </a:ext>
              <a:ext uri="{C183D7F6-B498-43B3-948B-1728B52AA6E4}">
                <adec:decorative xmlns:adec="http://schemas.microsoft.com/office/drawing/2017/decorative" val="1"/>
              </a:ext>
            </a:extLst>
          </p:cNvPr>
          <p:cNvGrpSpPr/>
          <p:nvPr/>
        </p:nvGrpSpPr>
        <p:grpSpPr>
          <a:xfrm>
            <a:off x="4283030" y="2401442"/>
            <a:ext cx="1625453" cy="1430442"/>
            <a:chOff x="9186040" y="2039914"/>
            <a:chExt cx="1648913" cy="1777116"/>
          </a:xfrm>
        </p:grpSpPr>
        <p:pic>
          <p:nvPicPr>
            <p:cNvPr id="20" name="Picture 4" descr="Gear Icon Outline Icon Business Services Technical Help Gear Configuration  Support Center Stock Illustration - Download Image Now - iStock">
              <a:extLst>
                <a:ext uri="{FF2B5EF4-FFF2-40B4-BE49-F238E27FC236}">
                  <a16:creationId xmlns:a16="http://schemas.microsoft.com/office/drawing/2014/main" id="{B4BC14F6-CEB4-C85E-4302-2AA950273807}"/>
                </a:ext>
              </a:extLst>
            </p:cNvPr>
            <p:cNvPicPr>
              <a:picLocks noChangeAspect="1" noChangeArrowheads="1"/>
            </p:cNvPicPr>
            <p:nvPr/>
          </p:nvPicPr>
          <p:blipFill rotWithShape="1">
            <a:blip r:embed="rId7">
              <a:duotone>
                <a:schemeClr val="bg2">
                  <a:shade val="45000"/>
                  <a:satMod val="135000"/>
                </a:schemeClr>
                <a:prstClr val="white"/>
              </a:duotone>
              <a:extLst>
                <a:ext uri="{28A0092B-C50C-407E-A947-70E740481C1C}">
                  <a14:useLocalDpi xmlns:a14="http://schemas.microsoft.com/office/drawing/2010/main" val="0"/>
                </a:ext>
              </a:extLst>
            </a:blip>
            <a:srcRect l="19394" t="16711" r="19098" b="16999"/>
            <a:stretch/>
          </p:blipFill>
          <p:spPr bwMode="auto">
            <a:xfrm>
              <a:off x="9186040" y="2039914"/>
              <a:ext cx="1648913" cy="17771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Person icon - Ikonate">
              <a:extLst>
                <a:ext uri="{FF2B5EF4-FFF2-40B4-BE49-F238E27FC236}">
                  <a16:creationId xmlns:a16="http://schemas.microsoft.com/office/drawing/2014/main" id="{9016EF19-18B2-07E4-8E81-F097C5897FD8}"/>
                </a:ext>
              </a:extLst>
            </p:cNvPr>
            <p:cNvPicPr>
              <a:picLocks noChangeAspect="1" noChangeArrowheads="1"/>
            </p:cNvPicPr>
            <p:nvPr/>
          </p:nvPicPr>
          <p:blipFill>
            <a:blip r:embed="rId8" cstate="hq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93979" y="2378398"/>
              <a:ext cx="465831" cy="46583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Person icon - Ikonate">
              <a:extLst>
                <a:ext uri="{FF2B5EF4-FFF2-40B4-BE49-F238E27FC236}">
                  <a16:creationId xmlns:a16="http://schemas.microsoft.com/office/drawing/2014/main" id="{AA272F63-84A0-D6E5-A8FE-FD36D16DB7DD}"/>
                </a:ext>
              </a:extLst>
            </p:cNvPr>
            <p:cNvPicPr>
              <a:picLocks noChangeAspect="1" noChangeArrowheads="1"/>
            </p:cNvPicPr>
            <p:nvPr/>
          </p:nvPicPr>
          <p:blipFill>
            <a:blip r:embed="rId8" cstate="hq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33830" y="2950765"/>
              <a:ext cx="465831" cy="46583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Person icon - Ikonate">
              <a:extLst>
                <a:ext uri="{FF2B5EF4-FFF2-40B4-BE49-F238E27FC236}">
                  <a16:creationId xmlns:a16="http://schemas.microsoft.com/office/drawing/2014/main" id="{294A77AC-9DAA-53F0-AC9B-F398C7A74C32}"/>
                </a:ext>
              </a:extLst>
            </p:cNvPr>
            <p:cNvPicPr>
              <a:picLocks noChangeAspect="1" noChangeArrowheads="1"/>
            </p:cNvPicPr>
            <p:nvPr/>
          </p:nvPicPr>
          <p:blipFill>
            <a:blip r:embed="rId9" cstate="hq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08638" y="3342606"/>
              <a:ext cx="247860" cy="247860"/>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Box 58">
            <a:extLst>
              <a:ext uri="{FF2B5EF4-FFF2-40B4-BE49-F238E27FC236}">
                <a16:creationId xmlns:a16="http://schemas.microsoft.com/office/drawing/2014/main" id="{B69A04D9-BDFB-BF8E-E7A1-53FA1ABAF9E6}"/>
              </a:ext>
            </a:extLst>
          </p:cNvPr>
          <p:cNvSpPr txBox="1"/>
          <p:nvPr/>
        </p:nvSpPr>
        <p:spPr>
          <a:xfrm>
            <a:off x="0" y="4031277"/>
            <a:ext cx="2209926" cy="1897955"/>
          </a:xfrm>
          <a:prstGeom prst="rect">
            <a:avLst/>
          </a:prstGeom>
          <a:noFill/>
        </p:spPr>
        <p:txBody>
          <a:bodyPr wrap="square" rtlCol="0">
            <a:spAutoFit/>
          </a:bodyPr>
          <a:lstStyle/>
          <a:p>
            <a:pPr marL="285750" indent="-285750">
              <a:spcAft>
                <a:spcPts val="800"/>
              </a:spcAft>
              <a:buFont typeface="Wingdings" panose="05000000000000000000" pitchFamily="2" charset="2"/>
              <a:buChar char="ü"/>
            </a:pPr>
            <a:r>
              <a:rPr lang="en-US" sz="1300" dirty="0">
                <a:cs typeface="Segoe UI Light" panose="020B0502040204020203" pitchFamily="34" charset="0"/>
              </a:rPr>
              <a:t>Automates scheduling and screenings</a:t>
            </a:r>
          </a:p>
          <a:p>
            <a:pPr marL="285750" indent="-285750">
              <a:spcAft>
                <a:spcPts val="800"/>
              </a:spcAft>
              <a:buFont typeface="Wingdings" panose="05000000000000000000" pitchFamily="2" charset="2"/>
              <a:buChar char="ü"/>
            </a:pPr>
            <a:r>
              <a:rPr lang="en-US" sz="1300" dirty="0">
                <a:cs typeface="Segoe UI Light" panose="020B0502040204020203" pitchFamily="34" charset="0"/>
              </a:rPr>
              <a:t>Makes best candidates visible from screened list</a:t>
            </a:r>
          </a:p>
          <a:p>
            <a:pPr marL="285750" indent="-285750">
              <a:spcAft>
                <a:spcPts val="800"/>
              </a:spcAft>
              <a:buFont typeface="Wingdings" panose="05000000000000000000" pitchFamily="2" charset="2"/>
              <a:buChar char="ü"/>
            </a:pPr>
            <a:r>
              <a:rPr lang="en-US" sz="1300" dirty="0">
                <a:cs typeface="Segoe UI Light" panose="020B0502040204020203" pitchFamily="34" charset="0"/>
              </a:rPr>
              <a:t>Provides view into detailed candidate screening for further assurance</a:t>
            </a:r>
          </a:p>
        </p:txBody>
      </p:sp>
      <p:sp>
        <p:nvSpPr>
          <p:cNvPr id="63" name="TextBox 62">
            <a:extLst>
              <a:ext uri="{FF2B5EF4-FFF2-40B4-BE49-F238E27FC236}">
                <a16:creationId xmlns:a16="http://schemas.microsoft.com/office/drawing/2014/main" id="{6991AFC8-40ED-F9C0-D246-299DAD6082F7}"/>
              </a:ext>
            </a:extLst>
          </p:cNvPr>
          <p:cNvSpPr txBox="1"/>
          <p:nvPr/>
        </p:nvSpPr>
        <p:spPr>
          <a:xfrm>
            <a:off x="2111903" y="4031277"/>
            <a:ext cx="2209926" cy="1646605"/>
          </a:xfrm>
          <a:prstGeom prst="rect">
            <a:avLst/>
          </a:prstGeom>
          <a:noFill/>
        </p:spPr>
        <p:txBody>
          <a:bodyPr wrap="square">
            <a:spAutoFit/>
          </a:bodyPr>
          <a:lstStyle/>
          <a:p>
            <a:pPr marL="285750" indent="-285750">
              <a:spcAft>
                <a:spcPts val="600"/>
              </a:spcAft>
              <a:buFont typeface="Wingdings" panose="05000000000000000000" pitchFamily="2" charset="2"/>
              <a:buChar char="ü"/>
            </a:pPr>
            <a:r>
              <a:rPr lang="en-US" sz="1300" dirty="0">
                <a:cs typeface="Segoe UI Light" panose="020B0502040204020203" pitchFamily="34" charset="0"/>
              </a:rPr>
              <a:t>Receives fully qualified candidates compared to numerous  resumes</a:t>
            </a:r>
          </a:p>
          <a:p>
            <a:pPr marL="285750" indent="-285750">
              <a:spcAft>
                <a:spcPts val="600"/>
              </a:spcAft>
              <a:buFont typeface="Wingdings" panose="05000000000000000000" pitchFamily="2" charset="2"/>
              <a:buChar char="ü"/>
            </a:pPr>
            <a:r>
              <a:rPr lang="en-US" sz="1300" dirty="0">
                <a:cs typeface="Segoe UI Light" panose="020B0502040204020203" pitchFamily="34" charset="0"/>
              </a:rPr>
              <a:t>Hiring manager has more time to behaviorally screen candidates</a:t>
            </a:r>
          </a:p>
          <a:p>
            <a:pPr marL="285750" indent="-285750">
              <a:spcAft>
                <a:spcPts val="600"/>
              </a:spcAft>
              <a:buFont typeface="Wingdings" panose="05000000000000000000" pitchFamily="2" charset="2"/>
              <a:buChar char="ü"/>
            </a:pPr>
            <a:r>
              <a:rPr lang="en-US" sz="1300" dirty="0">
                <a:cs typeface="Segoe UI Light" panose="020B0502040204020203" pitchFamily="34" charset="0"/>
              </a:rPr>
              <a:t>Easy onboarding</a:t>
            </a:r>
          </a:p>
        </p:txBody>
      </p:sp>
      <p:sp>
        <p:nvSpPr>
          <p:cNvPr id="64" name="TextBox 63">
            <a:extLst>
              <a:ext uri="{FF2B5EF4-FFF2-40B4-BE49-F238E27FC236}">
                <a16:creationId xmlns:a16="http://schemas.microsoft.com/office/drawing/2014/main" id="{AD9F0252-FED1-75D8-771F-98AC9C4DAADD}"/>
              </a:ext>
            </a:extLst>
          </p:cNvPr>
          <p:cNvSpPr txBox="1"/>
          <p:nvPr/>
        </p:nvSpPr>
        <p:spPr>
          <a:xfrm>
            <a:off x="4223806" y="4031277"/>
            <a:ext cx="1828800" cy="1600438"/>
          </a:xfrm>
          <a:prstGeom prst="rect">
            <a:avLst/>
          </a:prstGeom>
          <a:noFill/>
        </p:spPr>
        <p:txBody>
          <a:bodyPr wrap="square">
            <a:spAutoFit/>
          </a:bodyPr>
          <a:lstStyle>
            <a:defPPr>
              <a:defRPr lang="en-US"/>
            </a:defPPr>
            <a:lvl1pPr marL="285750" indent="-285750">
              <a:spcAft>
                <a:spcPts val="600"/>
              </a:spcAft>
              <a:buFont typeface="Wingdings" panose="05000000000000000000" pitchFamily="2" charset="2"/>
              <a:buChar char="ü"/>
              <a:defRPr sz="1300">
                <a:cs typeface="Segoe UI Light" panose="020B0502040204020203" pitchFamily="34" charset="0"/>
              </a:defRPr>
            </a:lvl1pPr>
          </a:lstStyle>
          <a:p>
            <a:r>
              <a:rPr lang="en-US" dirty="0"/>
              <a:t>80% faster hiring</a:t>
            </a:r>
          </a:p>
          <a:p>
            <a:r>
              <a:rPr lang="en-US" dirty="0"/>
              <a:t>Lowers cost by 60%</a:t>
            </a:r>
          </a:p>
          <a:p>
            <a:r>
              <a:rPr lang="en-US" dirty="0"/>
              <a:t>Larger talent pool </a:t>
            </a:r>
          </a:p>
          <a:p>
            <a:r>
              <a:rPr lang="en-US" dirty="0"/>
              <a:t>50% higher talent</a:t>
            </a:r>
          </a:p>
          <a:p>
            <a:r>
              <a:rPr lang="en-US" dirty="0"/>
              <a:t>50% faster onboarding</a:t>
            </a:r>
          </a:p>
        </p:txBody>
      </p:sp>
      <p:sp>
        <p:nvSpPr>
          <p:cNvPr id="65" name="TextBox 64">
            <a:extLst>
              <a:ext uri="{FF2B5EF4-FFF2-40B4-BE49-F238E27FC236}">
                <a16:creationId xmlns:a16="http://schemas.microsoft.com/office/drawing/2014/main" id="{E1BCF1CD-B9B2-ED5E-8BB7-C6BCA9422CC2}"/>
              </a:ext>
            </a:extLst>
          </p:cNvPr>
          <p:cNvSpPr txBox="1"/>
          <p:nvPr/>
        </p:nvSpPr>
        <p:spPr>
          <a:xfrm>
            <a:off x="388829" y="3796223"/>
            <a:ext cx="1545038" cy="307777"/>
          </a:xfrm>
          <a:prstGeom prst="rect">
            <a:avLst/>
          </a:prstGeom>
          <a:noFill/>
        </p:spPr>
        <p:txBody>
          <a:bodyPr wrap="none" rtlCol="0">
            <a:spAutoFit/>
          </a:bodyPr>
          <a:lstStyle/>
          <a:p>
            <a:r>
              <a:rPr lang="en-US" sz="1400" b="1" dirty="0">
                <a:cs typeface="Segoe UI Light" panose="020B0502040204020203" pitchFamily="34" charset="0"/>
              </a:rPr>
              <a:t>Recruitment Team</a:t>
            </a:r>
          </a:p>
        </p:txBody>
      </p:sp>
      <p:sp>
        <p:nvSpPr>
          <p:cNvPr id="66" name="TextBox 65">
            <a:extLst>
              <a:ext uri="{FF2B5EF4-FFF2-40B4-BE49-F238E27FC236}">
                <a16:creationId xmlns:a16="http://schemas.microsoft.com/office/drawing/2014/main" id="{B7FD164D-1AF0-9046-682C-8128922D7259}"/>
              </a:ext>
            </a:extLst>
          </p:cNvPr>
          <p:cNvSpPr txBox="1"/>
          <p:nvPr/>
        </p:nvSpPr>
        <p:spPr>
          <a:xfrm>
            <a:off x="2499782" y="3796223"/>
            <a:ext cx="1340110" cy="307777"/>
          </a:xfrm>
          <a:prstGeom prst="rect">
            <a:avLst/>
          </a:prstGeom>
          <a:noFill/>
        </p:spPr>
        <p:txBody>
          <a:bodyPr wrap="none" rtlCol="0">
            <a:spAutoFit/>
          </a:bodyPr>
          <a:lstStyle/>
          <a:p>
            <a:r>
              <a:rPr lang="en-US" sz="1400" b="1" dirty="0">
                <a:cs typeface="Segoe UI Light" panose="020B0502040204020203" pitchFamily="34" charset="0"/>
              </a:rPr>
              <a:t>Hiring Manager</a:t>
            </a:r>
          </a:p>
        </p:txBody>
      </p:sp>
      <p:sp>
        <p:nvSpPr>
          <p:cNvPr id="67" name="TextBox 66">
            <a:extLst>
              <a:ext uri="{FF2B5EF4-FFF2-40B4-BE49-F238E27FC236}">
                <a16:creationId xmlns:a16="http://schemas.microsoft.com/office/drawing/2014/main" id="{56428049-79C6-E46F-BDFA-2C9BF8CF35CA}"/>
              </a:ext>
            </a:extLst>
          </p:cNvPr>
          <p:cNvSpPr txBox="1"/>
          <p:nvPr/>
        </p:nvSpPr>
        <p:spPr>
          <a:xfrm>
            <a:off x="4273830" y="3796223"/>
            <a:ext cx="1712264" cy="307777"/>
          </a:xfrm>
          <a:prstGeom prst="rect">
            <a:avLst/>
          </a:prstGeom>
          <a:noFill/>
        </p:spPr>
        <p:txBody>
          <a:bodyPr wrap="none" rtlCol="0">
            <a:spAutoFit/>
          </a:bodyPr>
          <a:lstStyle/>
          <a:p>
            <a:r>
              <a:rPr lang="en-US" sz="1400" b="1" dirty="0">
                <a:cs typeface="Segoe UI Light" panose="020B0502040204020203" pitchFamily="34" charset="0"/>
              </a:rPr>
              <a:t>Recruitment Process</a:t>
            </a:r>
          </a:p>
        </p:txBody>
      </p:sp>
      <p:sp>
        <p:nvSpPr>
          <p:cNvPr id="68" name="Content Placeholder 2">
            <a:extLst>
              <a:ext uri="{FF2B5EF4-FFF2-40B4-BE49-F238E27FC236}">
                <a16:creationId xmlns:a16="http://schemas.microsoft.com/office/drawing/2014/main" id="{52E20C35-1E28-BB37-DCBC-15E5674BCD35}"/>
              </a:ext>
            </a:extLst>
          </p:cNvPr>
          <p:cNvSpPr txBox="1">
            <a:spLocks/>
          </p:cNvSpPr>
          <p:nvPr/>
        </p:nvSpPr>
        <p:spPr>
          <a:xfrm>
            <a:off x="6157700" y="1377859"/>
            <a:ext cx="3146793" cy="45887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1200"/>
              </a:spcBef>
            </a:pPr>
            <a:r>
              <a:rPr lang="en-US" sz="1600" b="1" dirty="0">
                <a:cs typeface="Segoe UI Light" panose="020B0502040204020203" pitchFamily="34" charset="0"/>
              </a:rPr>
              <a:t>Every time a candidate completes the assessment a CAR is shared </a:t>
            </a:r>
          </a:p>
          <a:p>
            <a:pPr marL="742950" lvl="1" indent="-285750" algn="l">
              <a:lnSpc>
                <a:spcPct val="120000"/>
              </a:lnSpc>
              <a:spcBef>
                <a:spcPts val="1200"/>
              </a:spcBef>
              <a:buFont typeface="Wingdings" panose="05000000000000000000" pitchFamily="2" charset="2"/>
              <a:buChar char="ü"/>
            </a:pPr>
            <a:r>
              <a:rPr lang="en-US" sz="1600" dirty="0">
                <a:cs typeface="Segoe UI Light" panose="020B0502040204020203" pitchFamily="34" charset="0"/>
              </a:rPr>
              <a:t>Assessment Details</a:t>
            </a:r>
          </a:p>
          <a:p>
            <a:pPr marL="742950" lvl="1" indent="-285750" algn="l">
              <a:lnSpc>
                <a:spcPct val="120000"/>
              </a:lnSpc>
              <a:spcBef>
                <a:spcPts val="1200"/>
              </a:spcBef>
              <a:buFont typeface="Wingdings" panose="05000000000000000000" pitchFamily="2" charset="2"/>
              <a:buChar char="ü"/>
            </a:pPr>
            <a:r>
              <a:rPr lang="en-US" sz="1600" dirty="0">
                <a:cs typeface="Segoe UI Light" panose="020B0502040204020203" pitchFamily="34" charset="0"/>
              </a:rPr>
              <a:t>Overall Assessment</a:t>
            </a:r>
          </a:p>
          <a:p>
            <a:pPr marL="742950" lvl="1" indent="-285750" algn="l">
              <a:lnSpc>
                <a:spcPct val="120000"/>
              </a:lnSpc>
              <a:spcBef>
                <a:spcPts val="1200"/>
              </a:spcBef>
              <a:buFont typeface="Wingdings" panose="05000000000000000000" pitchFamily="2" charset="2"/>
              <a:buChar char="ü"/>
            </a:pPr>
            <a:r>
              <a:rPr lang="en-US" sz="1600" dirty="0">
                <a:cs typeface="Segoe UI Light" panose="020B0502040204020203" pitchFamily="34" charset="0"/>
              </a:rPr>
              <a:t>Per topic assessment</a:t>
            </a:r>
          </a:p>
          <a:p>
            <a:pPr marL="742950" lvl="1" indent="-285750" algn="l">
              <a:lnSpc>
                <a:spcPct val="120000"/>
              </a:lnSpc>
              <a:spcBef>
                <a:spcPts val="1200"/>
              </a:spcBef>
              <a:buFont typeface="Wingdings" panose="05000000000000000000" pitchFamily="2" charset="2"/>
              <a:buChar char="ü"/>
            </a:pPr>
            <a:r>
              <a:rPr lang="en-US" sz="1600" dirty="0">
                <a:cs typeface="Segoe UI Light" panose="020B0502040204020203" pitchFamily="34" charset="0"/>
              </a:rPr>
              <a:t>Response to MUST ASK Qs</a:t>
            </a:r>
          </a:p>
          <a:p>
            <a:pPr marL="742950" lvl="1" indent="-285750" algn="l">
              <a:lnSpc>
                <a:spcPct val="120000"/>
              </a:lnSpc>
              <a:spcBef>
                <a:spcPts val="1200"/>
              </a:spcBef>
              <a:buFont typeface="Wingdings" panose="05000000000000000000" pitchFamily="2" charset="2"/>
              <a:buChar char="ü"/>
            </a:pPr>
            <a:r>
              <a:rPr lang="en-US" sz="1600" dirty="0">
                <a:cs typeface="Segoe UI Light" panose="020B0502040204020203" pitchFamily="34" charset="0"/>
              </a:rPr>
              <a:t>Candidate Preferences</a:t>
            </a:r>
          </a:p>
          <a:p>
            <a:pPr marL="742950" lvl="1" indent="-285750" algn="l">
              <a:lnSpc>
                <a:spcPct val="120000"/>
              </a:lnSpc>
              <a:spcBef>
                <a:spcPts val="1200"/>
              </a:spcBef>
              <a:buFont typeface="Wingdings" panose="05000000000000000000" pitchFamily="2" charset="2"/>
              <a:buChar char="ü"/>
            </a:pPr>
            <a:r>
              <a:rPr lang="en-US" sz="1600" dirty="0">
                <a:cs typeface="Segoe UI Light" panose="020B0502040204020203" pitchFamily="34" charset="0"/>
              </a:rPr>
              <a:t>Candidate Qualifications</a:t>
            </a:r>
          </a:p>
          <a:p>
            <a:pPr marL="742950" lvl="1" indent="-285750" algn="l">
              <a:lnSpc>
                <a:spcPct val="120000"/>
              </a:lnSpc>
              <a:spcBef>
                <a:spcPts val="1200"/>
              </a:spcBef>
              <a:buFont typeface="Wingdings" panose="05000000000000000000" pitchFamily="2" charset="2"/>
              <a:buChar char="ü"/>
            </a:pPr>
            <a:r>
              <a:rPr lang="en-US" sz="1600" dirty="0">
                <a:cs typeface="Segoe UI Light" panose="020B0502040204020203" pitchFamily="34" charset="0"/>
              </a:rPr>
              <a:t>Assessment Log</a:t>
            </a:r>
          </a:p>
          <a:p>
            <a:pPr algn="l">
              <a:lnSpc>
                <a:spcPct val="120000"/>
              </a:lnSpc>
              <a:spcBef>
                <a:spcPts val="1200"/>
              </a:spcBef>
            </a:pPr>
            <a:r>
              <a:rPr lang="en-US" sz="1400" dirty="0">
                <a:cs typeface="Segoe UI Light" panose="020B0502040204020203" pitchFamily="34" charset="0"/>
              </a:rPr>
              <a:t>Assessment also available on request</a:t>
            </a:r>
          </a:p>
        </p:txBody>
      </p:sp>
      <p:pic>
        <p:nvPicPr>
          <p:cNvPr id="69" name="Picture 68">
            <a:extLst>
              <a:ext uri="{FF2B5EF4-FFF2-40B4-BE49-F238E27FC236}">
                <a16:creationId xmlns:a16="http://schemas.microsoft.com/office/drawing/2014/main" id="{FDFE94A6-9CED-3CC4-83F3-C6D53043C347}"/>
              </a:ext>
            </a:extLst>
          </p:cNvPr>
          <p:cNvPicPr>
            <a:picLocks noChangeAspect="1"/>
          </p:cNvPicPr>
          <p:nvPr/>
        </p:nvPicPr>
        <p:blipFill>
          <a:blip r:embed="rId10"/>
          <a:stretch>
            <a:fillRect/>
          </a:stretch>
        </p:blipFill>
        <p:spPr>
          <a:xfrm>
            <a:off x="9657279" y="1462073"/>
            <a:ext cx="2039442" cy="2798604"/>
          </a:xfrm>
          <a:prstGeom prst="rect">
            <a:avLst/>
          </a:prstGeom>
        </p:spPr>
      </p:pic>
      <p:pic>
        <p:nvPicPr>
          <p:cNvPr id="70" name="Picture 69">
            <a:extLst>
              <a:ext uri="{FF2B5EF4-FFF2-40B4-BE49-F238E27FC236}">
                <a16:creationId xmlns:a16="http://schemas.microsoft.com/office/drawing/2014/main" id="{8FC19315-803D-C600-15B7-65B89712532F}"/>
              </a:ext>
            </a:extLst>
          </p:cNvPr>
          <p:cNvPicPr>
            <a:picLocks noChangeAspect="1"/>
          </p:cNvPicPr>
          <p:nvPr/>
        </p:nvPicPr>
        <p:blipFill>
          <a:blip r:embed="rId11"/>
          <a:stretch>
            <a:fillRect/>
          </a:stretch>
        </p:blipFill>
        <p:spPr>
          <a:xfrm>
            <a:off x="9657279" y="4352583"/>
            <a:ext cx="2039442" cy="1466924"/>
          </a:xfrm>
          <a:prstGeom prst="rect">
            <a:avLst/>
          </a:prstGeom>
        </p:spPr>
      </p:pic>
      <p:sp>
        <p:nvSpPr>
          <p:cNvPr id="71" name="TextBox 70">
            <a:extLst>
              <a:ext uri="{FF2B5EF4-FFF2-40B4-BE49-F238E27FC236}">
                <a16:creationId xmlns:a16="http://schemas.microsoft.com/office/drawing/2014/main" id="{F2B9EFA8-11F6-C94A-8C92-F9067C6780F1}"/>
              </a:ext>
            </a:extLst>
          </p:cNvPr>
          <p:cNvSpPr txBox="1"/>
          <p:nvPr/>
        </p:nvSpPr>
        <p:spPr>
          <a:xfrm>
            <a:off x="11831238" y="6543107"/>
            <a:ext cx="300082" cy="369332"/>
          </a:xfrm>
          <a:prstGeom prst="rect">
            <a:avLst/>
          </a:prstGeom>
          <a:noFill/>
        </p:spPr>
        <p:txBody>
          <a:bodyPr wrap="none" rtlCol="0">
            <a:spAutoFit/>
          </a:bodyPr>
          <a:lstStyle/>
          <a:p>
            <a:r>
              <a:rPr lang="en-US" dirty="0">
                <a:solidFill>
                  <a:schemeClr val="bg1"/>
                </a:solidFill>
              </a:rPr>
              <a:t>9</a:t>
            </a:r>
          </a:p>
        </p:txBody>
      </p:sp>
      <p:sp>
        <p:nvSpPr>
          <p:cNvPr id="72" name="TextBox 71">
            <a:extLst>
              <a:ext uri="{FF2B5EF4-FFF2-40B4-BE49-F238E27FC236}">
                <a16:creationId xmlns:a16="http://schemas.microsoft.com/office/drawing/2014/main" id="{640A05E7-FD1D-E2EC-D0FC-A818AB094D9B}"/>
              </a:ext>
            </a:extLst>
          </p:cNvPr>
          <p:cNvSpPr txBox="1"/>
          <p:nvPr/>
        </p:nvSpPr>
        <p:spPr>
          <a:xfrm>
            <a:off x="5795918" y="6543107"/>
            <a:ext cx="300082" cy="369332"/>
          </a:xfrm>
          <a:prstGeom prst="rect">
            <a:avLst/>
          </a:prstGeom>
          <a:noFill/>
        </p:spPr>
        <p:txBody>
          <a:bodyPr wrap="none" rtlCol="0">
            <a:spAutoFit/>
          </a:bodyPr>
          <a:lstStyle/>
          <a:p>
            <a:r>
              <a:rPr lang="en-US" dirty="0">
                <a:solidFill>
                  <a:schemeClr val="bg1"/>
                </a:solidFill>
              </a:rPr>
              <a:t>8</a:t>
            </a:r>
          </a:p>
        </p:txBody>
      </p:sp>
    </p:spTree>
    <p:extLst>
      <p:ext uri="{BB962C8B-B14F-4D97-AF65-F5344CB8AC3E}">
        <p14:creationId xmlns:p14="http://schemas.microsoft.com/office/powerpoint/2010/main" val="4196918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9000">
              <a:schemeClr val="bg1">
                <a:lumMod val="85000"/>
              </a:schemeClr>
            </a:gs>
          </a:gsLst>
          <a:lin ang="108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A2BA9B-936A-C193-4A12-AAD9141AEB4D}"/>
              </a:ext>
              <a:ext uri="{C183D7F6-B498-43B3-948B-1728B52AA6E4}">
                <adec:decorative xmlns:adec="http://schemas.microsoft.com/office/drawing/2017/decorative" val="1"/>
              </a:ext>
            </a:extLst>
          </p:cNvPr>
          <p:cNvSpPr/>
          <p:nvPr/>
        </p:nvSpPr>
        <p:spPr>
          <a:xfrm>
            <a:off x="-9200" y="-25438"/>
            <a:ext cx="6096000" cy="6858000"/>
          </a:xfrm>
          <a:prstGeom prst="rect">
            <a:avLst/>
          </a:prstGeom>
          <a:gradFill flip="none" rotWithShape="1">
            <a:gsLst>
              <a:gs pos="0">
                <a:schemeClr val="accent1">
                  <a:lumMod val="5000"/>
                  <a:lumOff val="95000"/>
                </a:schemeClr>
              </a:gs>
              <a:gs pos="99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11DD83C-4102-5F75-325A-B3221746838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960501" y="0"/>
            <a:ext cx="1231499" cy="1225402"/>
          </a:xfrm>
          <a:prstGeom prst="rect">
            <a:avLst/>
          </a:prstGeom>
        </p:spPr>
      </p:pic>
      <p:pic>
        <p:nvPicPr>
          <p:cNvPr id="4" name="Picture 3">
            <a:extLst>
              <a:ext uri="{FF2B5EF4-FFF2-40B4-BE49-F238E27FC236}">
                <a16:creationId xmlns:a16="http://schemas.microsoft.com/office/drawing/2014/main" id="{AEEE1B4A-8766-BEBF-7598-B71AD62772C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64501" y="0"/>
            <a:ext cx="1231499" cy="1225402"/>
          </a:xfrm>
          <a:prstGeom prst="rect">
            <a:avLst/>
          </a:prstGeom>
        </p:spPr>
      </p:pic>
      <p:sp>
        <p:nvSpPr>
          <p:cNvPr id="7" name="Rectangle 6">
            <a:extLst>
              <a:ext uri="{FF2B5EF4-FFF2-40B4-BE49-F238E27FC236}">
                <a16:creationId xmlns:a16="http://schemas.microsoft.com/office/drawing/2014/main" id="{9B99341B-1548-47CE-8514-F2EEFF2CA16D}"/>
              </a:ext>
            </a:extLst>
          </p:cNvPr>
          <p:cNvSpPr/>
          <p:nvPr/>
        </p:nvSpPr>
        <p:spPr>
          <a:xfrm>
            <a:off x="6096000" y="5911414"/>
            <a:ext cx="6096000" cy="9465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400" dirty="0">
                <a:solidFill>
                  <a:schemeClr val="bg1">
                    <a:lumMod val="75000"/>
                  </a:schemeClr>
                </a:solidFill>
                <a:effectLst/>
                <a:latin typeface="Segoe UI" panose="020B0502040204020203" pitchFamily="34" charset="0"/>
                <a:ea typeface="Times New Roman" panose="02020603050405020304" pitchFamily="18" charset="0"/>
              </a:rPr>
              <a:t>In line with keeping it simple, we show you how simple our technology is to use. Then we follow a Crawl, Walk, Run approach by letting you pilot the technology, then use it for a while and let us know what </a:t>
            </a:r>
            <a:r>
              <a:rPr lang="en-IN" sz="1400" dirty="0">
                <a:solidFill>
                  <a:schemeClr val="bg1">
                    <a:lumMod val="75000"/>
                  </a:schemeClr>
                </a:solidFill>
                <a:latin typeface="Segoe UI" panose="020B0502040204020203" pitchFamily="34" charset="0"/>
                <a:ea typeface="Times New Roman" panose="02020603050405020304" pitchFamily="18" charset="0"/>
              </a:rPr>
              <a:t>type of “package” or pricing works best for you. Let’s talk!</a:t>
            </a:r>
            <a:endParaRPr lang="en-IN" sz="1400" dirty="0">
              <a:solidFill>
                <a:schemeClr val="bg1">
                  <a:lumMod val="75000"/>
                </a:schemeClr>
              </a:solidFill>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1D4D9542-963D-1F08-822E-8D6A90A96968}"/>
              </a:ext>
            </a:extLst>
          </p:cNvPr>
          <p:cNvSpPr/>
          <p:nvPr/>
        </p:nvSpPr>
        <p:spPr>
          <a:xfrm>
            <a:off x="0" y="5911414"/>
            <a:ext cx="6096000" cy="9465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400" dirty="0">
                <a:solidFill>
                  <a:schemeClr val="bg1">
                    <a:lumMod val="75000"/>
                  </a:schemeClr>
                </a:solidFill>
                <a:latin typeface="Segoe UI" panose="020B0502040204020203" pitchFamily="34" charset="0"/>
                <a:ea typeface="Times New Roman" panose="02020603050405020304" pitchFamily="18" charset="0"/>
              </a:rPr>
              <a:t>We keep adding to the list of skills we use to assess candidates. And </a:t>
            </a:r>
            <a:r>
              <a:rPr lang="en-IN" sz="1400">
                <a:solidFill>
                  <a:schemeClr val="bg1">
                    <a:lumMod val="75000"/>
                  </a:schemeClr>
                </a:solidFill>
                <a:latin typeface="Segoe UI" panose="020B0502040204020203" pitchFamily="34" charset="0"/>
                <a:ea typeface="Times New Roman" panose="02020603050405020304" pitchFamily="18" charset="0"/>
              </a:rPr>
              <a:t>our customers </a:t>
            </a:r>
            <a:r>
              <a:rPr lang="en-IN" sz="1400" dirty="0">
                <a:solidFill>
                  <a:schemeClr val="bg1">
                    <a:lumMod val="75000"/>
                  </a:schemeClr>
                </a:solidFill>
                <a:latin typeface="Segoe UI" panose="020B0502040204020203" pitchFamily="34" charset="0"/>
                <a:ea typeface="Times New Roman" panose="02020603050405020304" pitchFamily="18" charset="0"/>
              </a:rPr>
              <a:t>help us expand by letting us know what skills they would like added. Do you have some you’d like to ask us to include?</a:t>
            </a:r>
            <a:endParaRPr lang="en-IN" sz="1400" dirty="0">
              <a:solidFill>
                <a:schemeClr val="bg1">
                  <a:lumMod val="75000"/>
                </a:schemeClr>
              </a:solidFill>
              <a:effectLst/>
              <a:latin typeface="Times New Roman" panose="02020603050405020304" pitchFamily="18" charset="0"/>
              <a:ea typeface="Times New Roman" panose="02020603050405020304" pitchFamily="18" charset="0"/>
            </a:endParaRPr>
          </a:p>
        </p:txBody>
      </p:sp>
      <p:sp>
        <p:nvSpPr>
          <p:cNvPr id="9" name="Title 1">
            <a:extLst>
              <a:ext uri="{FF2B5EF4-FFF2-40B4-BE49-F238E27FC236}">
                <a16:creationId xmlns:a16="http://schemas.microsoft.com/office/drawing/2014/main" id="{73DB1CF7-4E16-BE79-79F7-4E382714FAEE}"/>
              </a:ext>
              <a:ext uri="{C183D7F6-B498-43B3-948B-1728B52AA6E4}">
                <adec:decorative xmlns:adec="http://schemas.microsoft.com/office/drawing/2017/decorative" val="1"/>
              </a:ext>
            </a:extLst>
          </p:cNvPr>
          <p:cNvSpPr txBox="1">
            <a:spLocks noGrp="1"/>
          </p:cNvSpPr>
          <p:nvPr>
            <p:ph type="title" idx="4294967295"/>
          </p:nvPr>
        </p:nvSpPr>
        <p:spPr>
          <a:xfrm>
            <a:off x="490840" y="385905"/>
            <a:ext cx="4270245"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j-ea"/>
                <a:cs typeface="+mj-cs"/>
              </a:rPr>
              <a:t>List of technology screenings available today</a:t>
            </a:r>
            <a:endParaRPr kumimoji="0" lang="en-IN" sz="2800" b="0" i="0" u="none" strike="noStrike" kern="1200" cap="none" spc="0" normalizeH="0" baseline="0" noProof="0" dirty="0">
              <a:ln>
                <a:noFill/>
              </a:ln>
              <a:solidFill>
                <a:schemeClr val="tx1"/>
              </a:solidFill>
              <a:effectLst/>
              <a:uLnTx/>
              <a:uFillTx/>
              <a:latin typeface="+mn-lt"/>
              <a:ea typeface="+mj-ea"/>
              <a:cs typeface="+mj-cs"/>
            </a:endParaRPr>
          </a:p>
        </p:txBody>
      </p:sp>
      <p:sp>
        <p:nvSpPr>
          <p:cNvPr id="28" name="Rectangle 27">
            <a:extLst>
              <a:ext uri="{FF2B5EF4-FFF2-40B4-BE49-F238E27FC236}">
                <a16:creationId xmlns:a16="http://schemas.microsoft.com/office/drawing/2014/main" id="{6B9AFAD0-875D-787D-8BEE-BFBF95FFF80F}"/>
              </a:ext>
            </a:extLst>
          </p:cNvPr>
          <p:cNvSpPr/>
          <p:nvPr/>
        </p:nvSpPr>
        <p:spPr>
          <a:xfrm>
            <a:off x="319508" y="640591"/>
            <a:ext cx="91440" cy="5396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itle 1">
            <a:extLst>
              <a:ext uri="{FF2B5EF4-FFF2-40B4-BE49-F238E27FC236}">
                <a16:creationId xmlns:a16="http://schemas.microsoft.com/office/drawing/2014/main" id="{30E65A48-4986-A142-4F8A-4DEA35DB17AD}"/>
              </a:ext>
              <a:ext uri="{C183D7F6-B498-43B3-948B-1728B52AA6E4}">
                <adec:decorative xmlns:adec="http://schemas.microsoft.com/office/drawing/2017/decorative" val="1"/>
              </a:ext>
            </a:extLst>
          </p:cNvPr>
          <p:cNvSpPr txBox="1">
            <a:spLocks/>
          </p:cNvSpPr>
          <p:nvPr/>
        </p:nvSpPr>
        <p:spPr>
          <a:xfrm>
            <a:off x="6377541" y="135483"/>
            <a:ext cx="4707652" cy="1454950"/>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n-US" sz="2800" dirty="0">
                <a:latin typeface="+mn-lt"/>
              </a:rPr>
              <a:t>Are you ready to leverage convint.ai to drive efficiencies in your hiring process?</a:t>
            </a:r>
          </a:p>
        </p:txBody>
      </p:sp>
      <p:sp>
        <p:nvSpPr>
          <p:cNvPr id="30" name="Rectangle 29">
            <a:extLst>
              <a:ext uri="{FF2B5EF4-FFF2-40B4-BE49-F238E27FC236}">
                <a16:creationId xmlns:a16="http://schemas.microsoft.com/office/drawing/2014/main" id="{E275A357-9B2C-66E6-B6DB-2021C84A6B41}"/>
              </a:ext>
            </a:extLst>
          </p:cNvPr>
          <p:cNvSpPr/>
          <p:nvPr/>
        </p:nvSpPr>
        <p:spPr>
          <a:xfrm>
            <a:off x="6410792" y="640591"/>
            <a:ext cx="91440" cy="5396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5" name="Table 4">
            <a:extLst>
              <a:ext uri="{FF2B5EF4-FFF2-40B4-BE49-F238E27FC236}">
                <a16:creationId xmlns:a16="http://schemas.microsoft.com/office/drawing/2014/main" id="{87B3E5E0-2916-B1D2-47D8-C16C1741B810}"/>
              </a:ext>
            </a:extLst>
          </p:cNvPr>
          <p:cNvGraphicFramePr>
            <a:graphicFrameLocks noGrp="1"/>
          </p:cNvGraphicFramePr>
          <p:nvPr>
            <p:extLst>
              <p:ext uri="{D42A27DB-BD31-4B8C-83A1-F6EECF244321}">
                <p14:modId xmlns:p14="http://schemas.microsoft.com/office/powerpoint/2010/main" val="1542569550"/>
              </p:ext>
            </p:extLst>
          </p:nvPr>
        </p:nvGraphicFramePr>
        <p:xfrm>
          <a:off x="137363" y="1512602"/>
          <a:ext cx="5821274" cy="3964800"/>
        </p:xfrm>
        <a:graphic>
          <a:graphicData uri="http://schemas.openxmlformats.org/drawingml/2006/table">
            <a:tbl>
              <a:tblPr firstRow="1"/>
              <a:tblGrid>
                <a:gridCol w="1537179">
                  <a:extLst>
                    <a:ext uri="{9D8B030D-6E8A-4147-A177-3AD203B41FA5}">
                      <a16:colId xmlns:a16="http://schemas.microsoft.com/office/drawing/2014/main" val="4218862728"/>
                    </a:ext>
                  </a:extLst>
                </a:gridCol>
                <a:gridCol w="1182446">
                  <a:extLst>
                    <a:ext uri="{9D8B030D-6E8A-4147-A177-3AD203B41FA5}">
                      <a16:colId xmlns:a16="http://schemas.microsoft.com/office/drawing/2014/main" val="1869937379"/>
                    </a:ext>
                  </a:extLst>
                </a:gridCol>
                <a:gridCol w="2228457">
                  <a:extLst>
                    <a:ext uri="{9D8B030D-6E8A-4147-A177-3AD203B41FA5}">
                      <a16:colId xmlns:a16="http://schemas.microsoft.com/office/drawing/2014/main" val="1890284648"/>
                    </a:ext>
                  </a:extLst>
                </a:gridCol>
                <a:gridCol w="873192">
                  <a:extLst>
                    <a:ext uri="{9D8B030D-6E8A-4147-A177-3AD203B41FA5}">
                      <a16:colId xmlns:a16="http://schemas.microsoft.com/office/drawing/2014/main" val="1469303281"/>
                    </a:ext>
                  </a:extLst>
                </a:gridCol>
              </a:tblGrid>
              <a:tr h="163977">
                <a:tc>
                  <a:txBody>
                    <a:bodyPr/>
                    <a:lstStyle/>
                    <a:p>
                      <a:pPr algn="l" fontAlgn="b"/>
                      <a:r>
                        <a:rPr lang="en-US" sz="1200" b="1" i="0" u="none" strike="noStrike" dirty="0">
                          <a:solidFill>
                            <a:srgbClr val="000000"/>
                          </a:solidFill>
                          <a:effectLst/>
                          <a:latin typeface="Calibri" panose="020F0502020204030204" pitchFamily="34" charset="0"/>
                        </a:rPr>
                        <a:t>screenings available</a:t>
                      </a:r>
                    </a:p>
                    <a:p>
                      <a:pPr algn="l" fontAlgn="b"/>
                      <a:r>
                        <a:rPr lang="en-US" sz="1200" b="1" i="0" u="none" strike="noStrike" dirty="0">
                          <a:solidFill>
                            <a:srgbClr val="000000"/>
                          </a:solidFill>
                          <a:effectLst/>
                          <a:latin typeface="Calibri" panose="020F0502020204030204" pitchFamily="34" charset="0"/>
                        </a:rPr>
                        <a:t>CLOUD</a:t>
                      </a:r>
                    </a:p>
                  </a:txBody>
                  <a:tcPr marL="6216" marR="6216" marT="6216" marB="0" anchor="b">
                    <a:lnL>
                      <a:noFill/>
                    </a:lnL>
                    <a:lnR>
                      <a:noFill/>
                    </a:lnR>
                    <a:lnT>
                      <a:noFill/>
                    </a:lnT>
                    <a:lnB>
                      <a:noFill/>
                    </a:lnB>
                  </a:tcPr>
                </a:tc>
                <a:tc>
                  <a:txBody>
                    <a:bodyPr/>
                    <a:lstStyle/>
                    <a:p>
                      <a:pPr algn="l" fontAlgn="b"/>
                      <a:r>
                        <a:rPr lang="en-US" sz="1200" b="1" i="0" u="none" strike="noStrike" dirty="0">
                          <a:solidFill>
                            <a:srgbClr val="000000"/>
                          </a:solidFill>
                          <a:effectLst/>
                          <a:latin typeface="Calibri" panose="020F0502020204030204" pitchFamily="34" charset="0"/>
                        </a:rPr>
                        <a:t>LANGUAGES</a:t>
                      </a:r>
                    </a:p>
                  </a:txBody>
                  <a:tcPr marL="6216" marR="6216" marT="6216" marB="0" anchor="b">
                    <a:lnL>
                      <a:noFill/>
                    </a:lnL>
                    <a:lnR>
                      <a:noFill/>
                    </a:lnR>
                    <a:lnT>
                      <a:noFill/>
                    </a:lnT>
                    <a:lnB>
                      <a:noFill/>
                    </a:lnB>
                  </a:tcPr>
                </a:tc>
                <a:tc>
                  <a:txBody>
                    <a:bodyPr/>
                    <a:lstStyle/>
                    <a:p>
                      <a:pPr algn="l" fontAlgn="b"/>
                      <a:r>
                        <a:rPr lang="en-US" sz="1200" b="1" i="0" u="none" strike="noStrike">
                          <a:solidFill>
                            <a:srgbClr val="000000"/>
                          </a:solidFill>
                          <a:effectLst/>
                          <a:latin typeface="Calibri" panose="020F0502020204030204" pitchFamily="34" charset="0"/>
                        </a:rPr>
                        <a:t>SALESFORCE-DEVELOPMENT</a:t>
                      </a:r>
                    </a:p>
                  </a:txBody>
                  <a:tcPr marL="6216" marR="6216" marT="6216" marB="0" anchor="b">
                    <a:lnL>
                      <a:noFill/>
                    </a:lnL>
                    <a:lnR>
                      <a:noFill/>
                    </a:lnR>
                    <a:lnT>
                      <a:noFill/>
                    </a:lnT>
                    <a:lnB>
                      <a:noFill/>
                    </a:lnB>
                  </a:tcPr>
                </a:tc>
                <a:tc>
                  <a:txBody>
                    <a:bodyPr/>
                    <a:lstStyle/>
                    <a:p>
                      <a:pPr algn="l" fontAlgn="b"/>
                      <a:r>
                        <a:rPr lang="en-US" sz="1200" b="1" i="0" u="none" strike="noStrike">
                          <a:solidFill>
                            <a:srgbClr val="000000"/>
                          </a:solidFill>
                          <a:effectLst/>
                          <a:latin typeface="Calibri" panose="020F0502020204030204" pitchFamily="34" charset="0"/>
                        </a:rPr>
                        <a:t>DATABASE</a:t>
                      </a:r>
                    </a:p>
                  </a:txBody>
                  <a:tcPr marL="6216" marR="6216" marT="6216" marB="0" anchor="b">
                    <a:lnL>
                      <a:noFill/>
                    </a:lnL>
                    <a:lnR>
                      <a:noFill/>
                    </a:lnR>
                    <a:lnT>
                      <a:noFill/>
                    </a:lnT>
                    <a:lnB>
                      <a:noFill/>
                    </a:lnB>
                  </a:tcPr>
                </a:tc>
                <a:extLst>
                  <a:ext uri="{0D108BD9-81ED-4DB2-BD59-A6C34878D82A}">
                    <a16:rowId xmlns:a16="http://schemas.microsoft.com/office/drawing/2014/main" val="2234757848"/>
                  </a:ext>
                </a:extLst>
              </a:tr>
              <a:tr h="163977">
                <a:tc>
                  <a:txBody>
                    <a:bodyPr/>
                    <a:lstStyle/>
                    <a:p>
                      <a:pPr algn="l" fontAlgn="b"/>
                      <a:r>
                        <a:rPr lang="en-US" sz="1200" b="0" i="0" u="none" strike="noStrike" dirty="0">
                          <a:solidFill>
                            <a:srgbClr val="000000"/>
                          </a:solidFill>
                          <a:effectLst/>
                          <a:latin typeface="Calibri" panose="020F0502020204030204" pitchFamily="34" charset="0"/>
                        </a:rPr>
                        <a:t>AWS</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.net</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Admin</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Hadoop</a:t>
                      </a:r>
                    </a:p>
                  </a:txBody>
                  <a:tcPr marL="6216" marR="6216" marT="6216" marB="0" anchor="b">
                    <a:lnL>
                      <a:noFill/>
                    </a:lnL>
                    <a:lnR>
                      <a:noFill/>
                    </a:lnR>
                    <a:lnT>
                      <a:noFill/>
                    </a:lnT>
                    <a:lnB>
                      <a:noFill/>
                    </a:lnB>
                  </a:tcPr>
                </a:tc>
                <a:extLst>
                  <a:ext uri="{0D108BD9-81ED-4DB2-BD59-A6C34878D82A}">
                    <a16:rowId xmlns:a16="http://schemas.microsoft.com/office/drawing/2014/main" val="4129475221"/>
                  </a:ext>
                </a:extLst>
              </a:tr>
              <a:tr h="163977">
                <a:tc>
                  <a:txBody>
                    <a:bodyPr/>
                    <a:lstStyle/>
                    <a:p>
                      <a:pPr algn="l" fontAlgn="b"/>
                      <a:r>
                        <a:rPr lang="en-US" sz="1200" b="0" i="0" u="none" strike="noStrike" dirty="0">
                          <a:solidFill>
                            <a:srgbClr val="000000"/>
                          </a:solidFill>
                          <a:effectLst/>
                          <a:latin typeface="Calibri" panose="020F0502020204030204" pitchFamily="34" charset="0"/>
                        </a:rPr>
                        <a:t>GCP</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AngularJS</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App Dev and Deployment Designer</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MongoDB</a:t>
                      </a:r>
                    </a:p>
                  </a:txBody>
                  <a:tcPr marL="6216" marR="6216" marT="6216" marB="0" anchor="b">
                    <a:lnL>
                      <a:noFill/>
                    </a:lnL>
                    <a:lnR>
                      <a:noFill/>
                    </a:lnR>
                    <a:lnT>
                      <a:noFill/>
                    </a:lnT>
                    <a:lnB>
                      <a:noFill/>
                    </a:lnB>
                  </a:tcPr>
                </a:tc>
                <a:extLst>
                  <a:ext uri="{0D108BD9-81ED-4DB2-BD59-A6C34878D82A}">
                    <a16:rowId xmlns:a16="http://schemas.microsoft.com/office/drawing/2014/main" val="2250741005"/>
                  </a:ext>
                </a:extLst>
              </a:tr>
              <a:tr h="163977">
                <a:tc>
                  <a:txBody>
                    <a:bodyPr/>
                    <a:lstStyle/>
                    <a:p>
                      <a:pPr algn="l" fontAlgn="b"/>
                      <a:r>
                        <a:rPr lang="en-US" sz="1200" b="0" i="0" u="none" strike="noStrike">
                          <a:solidFill>
                            <a:srgbClr val="000000"/>
                          </a:solidFill>
                          <a:effectLst/>
                          <a:latin typeface="Calibri" panose="020F0502020204030204" pitchFamily="34" charset="0"/>
                        </a:rPr>
                        <a:t>Kubernetes</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Flutter</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Data Arch &amp; Mgmt.</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NoSQL</a:t>
                      </a:r>
                    </a:p>
                  </a:txBody>
                  <a:tcPr marL="6216" marR="6216" marT="6216" marB="0" anchor="b">
                    <a:lnL>
                      <a:noFill/>
                    </a:lnL>
                    <a:lnR>
                      <a:noFill/>
                    </a:lnR>
                    <a:lnT>
                      <a:noFill/>
                    </a:lnT>
                    <a:lnB>
                      <a:noFill/>
                    </a:lnB>
                  </a:tcPr>
                </a:tc>
                <a:extLst>
                  <a:ext uri="{0D108BD9-81ED-4DB2-BD59-A6C34878D82A}">
                    <a16:rowId xmlns:a16="http://schemas.microsoft.com/office/drawing/2014/main" val="3627006484"/>
                  </a:ext>
                </a:extLst>
              </a:tr>
              <a:tr h="163977">
                <a:tc>
                  <a:txBody>
                    <a:bodyPr/>
                    <a:lstStyle/>
                    <a:p>
                      <a:pPr algn="l" fontAlgn="b"/>
                      <a:r>
                        <a:rPr lang="en-US" sz="1200" b="0" i="0" u="none" strike="noStrike">
                          <a:solidFill>
                            <a:srgbClr val="000000"/>
                          </a:solidFill>
                          <a:effectLst/>
                          <a:latin typeface="Calibri" panose="020F0502020204030204" pitchFamily="34" charset="0"/>
                        </a:rPr>
                        <a:t>MS-Azure</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GO</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Developer</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PostgreSQL</a:t>
                      </a:r>
                    </a:p>
                  </a:txBody>
                  <a:tcPr marL="6216" marR="6216" marT="6216" marB="0" anchor="b">
                    <a:lnL>
                      <a:noFill/>
                    </a:lnL>
                    <a:lnR>
                      <a:noFill/>
                    </a:lnR>
                    <a:lnT>
                      <a:noFill/>
                    </a:lnT>
                    <a:lnB>
                      <a:noFill/>
                    </a:lnB>
                  </a:tcPr>
                </a:tc>
                <a:extLst>
                  <a:ext uri="{0D108BD9-81ED-4DB2-BD59-A6C34878D82A}">
                    <a16:rowId xmlns:a16="http://schemas.microsoft.com/office/drawing/2014/main" val="2953697048"/>
                  </a:ext>
                </a:extLst>
              </a:tr>
              <a:tr h="163977">
                <a:tc>
                  <a:txBody>
                    <a:bodyPr/>
                    <a:lstStyle/>
                    <a:p>
                      <a:pPr algn="l" fontAlgn="b"/>
                      <a:endParaRPr lang="en-US" sz="1200" b="0" i="0" u="none" strike="noStrike">
                        <a:solidFill>
                          <a:srgbClr val="000000"/>
                        </a:solidFill>
                        <a:effectLst/>
                        <a:latin typeface="Calibri" panose="020F0502020204030204" pitchFamily="34" charset="0"/>
                      </a:endParaRP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HTML/CSS</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Einstein</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RDBMS</a:t>
                      </a:r>
                    </a:p>
                  </a:txBody>
                  <a:tcPr marL="6216" marR="6216" marT="6216" marB="0" anchor="b">
                    <a:lnL>
                      <a:noFill/>
                    </a:lnL>
                    <a:lnR>
                      <a:noFill/>
                    </a:lnR>
                    <a:lnT>
                      <a:noFill/>
                    </a:lnT>
                    <a:lnB>
                      <a:noFill/>
                    </a:lnB>
                  </a:tcPr>
                </a:tc>
                <a:extLst>
                  <a:ext uri="{0D108BD9-81ED-4DB2-BD59-A6C34878D82A}">
                    <a16:rowId xmlns:a16="http://schemas.microsoft.com/office/drawing/2014/main" val="702042753"/>
                  </a:ext>
                </a:extLst>
              </a:tr>
              <a:tr h="163977">
                <a:tc>
                  <a:txBody>
                    <a:bodyPr/>
                    <a:lstStyle/>
                    <a:p>
                      <a:pPr algn="l" fontAlgn="b"/>
                      <a:r>
                        <a:rPr lang="en-US" sz="1200" b="1" i="0" u="none" strike="noStrike">
                          <a:solidFill>
                            <a:srgbClr val="000000"/>
                          </a:solidFill>
                          <a:effectLst/>
                          <a:latin typeface="Calibri" panose="020F0502020204030204" pitchFamily="34" charset="0"/>
                        </a:rPr>
                        <a:t>SALESFORCE-CLOUD</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Java</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Integration</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SQL Server</a:t>
                      </a:r>
                    </a:p>
                  </a:txBody>
                  <a:tcPr marL="6216" marR="6216" marT="6216" marB="0" anchor="b">
                    <a:lnL>
                      <a:noFill/>
                    </a:lnL>
                    <a:lnR>
                      <a:noFill/>
                    </a:lnR>
                    <a:lnT>
                      <a:noFill/>
                    </a:lnT>
                    <a:lnB>
                      <a:noFill/>
                    </a:lnB>
                  </a:tcPr>
                </a:tc>
                <a:extLst>
                  <a:ext uri="{0D108BD9-81ED-4DB2-BD59-A6C34878D82A}">
                    <a16:rowId xmlns:a16="http://schemas.microsoft.com/office/drawing/2014/main" val="2674938315"/>
                  </a:ext>
                </a:extLst>
              </a:tr>
              <a:tr h="163977">
                <a:tc>
                  <a:txBody>
                    <a:bodyPr/>
                    <a:lstStyle/>
                    <a:p>
                      <a:pPr algn="l" fontAlgn="b"/>
                      <a:r>
                        <a:rPr lang="en-US" sz="1200" b="0" i="0" u="none" strike="noStrike">
                          <a:solidFill>
                            <a:srgbClr val="000000"/>
                          </a:solidFill>
                          <a:effectLst/>
                          <a:latin typeface="Calibri" panose="020F0502020204030204" pitchFamily="34" charset="0"/>
                        </a:rPr>
                        <a:t>Commerce Cloud</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JavaScript</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Javascript</a:t>
                      </a:r>
                    </a:p>
                  </a:txBody>
                  <a:tcPr marL="6216" marR="6216" marT="6216"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6216" marR="6216" marT="6216" marB="0" anchor="b">
                    <a:lnL>
                      <a:noFill/>
                    </a:lnL>
                    <a:lnR>
                      <a:noFill/>
                    </a:lnR>
                    <a:lnT>
                      <a:noFill/>
                    </a:lnT>
                    <a:lnB>
                      <a:noFill/>
                    </a:lnB>
                  </a:tcPr>
                </a:tc>
                <a:extLst>
                  <a:ext uri="{0D108BD9-81ED-4DB2-BD59-A6C34878D82A}">
                    <a16:rowId xmlns:a16="http://schemas.microsoft.com/office/drawing/2014/main" val="4084029996"/>
                  </a:ext>
                </a:extLst>
              </a:tr>
              <a:tr h="163977">
                <a:tc>
                  <a:txBody>
                    <a:bodyPr/>
                    <a:lstStyle/>
                    <a:p>
                      <a:pPr algn="l" fontAlgn="b"/>
                      <a:r>
                        <a:rPr lang="en-US" sz="1200" b="0" i="0" u="none" strike="noStrike">
                          <a:solidFill>
                            <a:srgbClr val="000000"/>
                          </a:solidFill>
                          <a:effectLst/>
                          <a:latin typeface="Calibri" panose="020F0502020204030204" pitchFamily="34" charset="0"/>
                        </a:rPr>
                        <a:t>Community Cloud</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Kotlin</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Lightning Aura</a:t>
                      </a:r>
                    </a:p>
                  </a:txBody>
                  <a:tcPr marL="6216" marR="6216" marT="6216" marB="0" anchor="b">
                    <a:lnL>
                      <a:noFill/>
                    </a:lnL>
                    <a:lnR>
                      <a:noFill/>
                    </a:lnR>
                    <a:lnT>
                      <a:noFill/>
                    </a:lnT>
                    <a:lnB>
                      <a:noFill/>
                    </a:lnB>
                  </a:tcPr>
                </a:tc>
                <a:tc>
                  <a:txBody>
                    <a:bodyPr/>
                    <a:lstStyle/>
                    <a:p>
                      <a:pPr algn="l" fontAlgn="b"/>
                      <a:r>
                        <a:rPr lang="en-US" sz="1200" b="1" i="0" u="none" strike="noStrike">
                          <a:solidFill>
                            <a:srgbClr val="000000"/>
                          </a:solidFill>
                          <a:effectLst/>
                          <a:latin typeface="Calibri" panose="020F0502020204030204" pitchFamily="34" charset="0"/>
                        </a:rPr>
                        <a:t>OTHER</a:t>
                      </a:r>
                    </a:p>
                  </a:txBody>
                  <a:tcPr marL="6216" marR="6216" marT="6216" marB="0" anchor="b">
                    <a:lnL>
                      <a:noFill/>
                    </a:lnL>
                    <a:lnR>
                      <a:noFill/>
                    </a:lnR>
                    <a:lnT>
                      <a:noFill/>
                    </a:lnT>
                    <a:lnB>
                      <a:noFill/>
                    </a:lnB>
                  </a:tcPr>
                </a:tc>
                <a:extLst>
                  <a:ext uri="{0D108BD9-81ED-4DB2-BD59-A6C34878D82A}">
                    <a16:rowId xmlns:a16="http://schemas.microsoft.com/office/drawing/2014/main" val="1607766682"/>
                  </a:ext>
                </a:extLst>
              </a:tr>
              <a:tr h="163977">
                <a:tc>
                  <a:txBody>
                    <a:bodyPr/>
                    <a:lstStyle/>
                    <a:p>
                      <a:pPr algn="l" fontAlgn="b"/>
                      <a:r>
                        <a:rPr lang="en-US" sz="1200" b="0" i="0" u="none" strike="noStrike">
                          <a:solidFill>
                            <a:srgbClr val="000000"/>
                          </a:solidFill>
                          <a:effectLst/>
                          <a:latin typeface="Calibri" panose="020F0502020204030204" pitchFamily="34" charset="0"/>
                        </a:rPr>
                        <a:t>CPQ</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NodeJS</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LWC</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Adobe</a:t>
                      </a:r>
                    </a:p>
                  </a:txBody>
                  <a:tcPr marL="6216" marR="6216" marT="6216" marB="0" anchor="b">
                    <a:lnL>
                      <a:noFill/>
                    </a:lnL>
                    <a:lnR>
                      <a:noFill/>
                    </a:lnR>
                    <a:lnT>
                      <a:noFill/>
                    </a:lnT>
                    <a:lnB>
                      <a:noFill/>
                    </a:lnB>
                  </a:tcPr>
                </a:tc>
                <a:extLst>
                  <a:ext uri="{0D108BD9-81ED-4DB2-BD59-A6C34878D82A}">
                    <a16:rowId xmlns:a16="http://schemas.microsoft.com/office/drawing/2014/main" val="881110455"/>
                  </a:ext>
                </a:extLst>
              </a:tr>
              <a:tr h="163977">
                <a:tc>
                  <a:txBody>
                    <a:bodyPr/>
                    <a:lstStyle/>
                    <a:p>
                      <a:pPr algn="l" fontAlgn="b"/>
                      <a:r>
                        <a:rPr lang="en-US" sz="1200" b="0" i="0" u="none" strike="noStrike">
                          <a:solidFill>
                            <a:srgbClr val="000000"/>
                          </a:solidFill>
                          <a:effectLst/>
                          <a:latin typeface="Calibri" panose="020F0502020204030204" pitchFamily="34" charset="0"/>
                        </a:rPr>
                        <a:t>Experience Cloud</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PL/SQL</a:t>
                      </a:r>
                    </a:p>
                  </a:txBody>
                  <a:tcPr marL="6216" marR="6216" marT="6216"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Agile</a:t>
                      </a:r>
                    </a:p>
                  </a:txBody>
                  <a:tcPr marL="6216" marR="6216" marT="6216" marB="0" anchor="b">
                    <a:lnL>
                      <a:noFill/>
                    </a:lnL>
                    <a:lnR>
                      <a:noFill/>
                    </a:lnR>
                    <a:lnT>
                      <a:noFill/>
                    </a:lnT>
                    <a:lnB>
                      <a:noFill/>
                    </a:lnB>
                  </a:tcPr>
                </a:tc>
                <a:extLst>
                  <a:ext uri="{0D108BD9-81ED-4DB2-BD59-A6C34878D82A}">
                    <a16:rowId xmlns:a16="http://schemas.microsoft.com/office/drawing/2014/main" val="3630732677"/>
                  </a:ext>
                </a:extLst>
              </a:tr>
              <a:tr h="163977">
                <a:tc>
                  <a:txBody>
                    <a:bodyPr/>
                    <a:lstStyle/>
                    <a:p>
                      <a:pPr algn="l" fontAlgn="b"/>
                      <a:r>
                        <a:rPr lang="en-US" sz="1200" b="0" i="0" u="none" strike="noStrike">
                          <a:solidFill>
                            <a:srgbClr val="000000"/>
                          </a:solidFill>
                          <a:effectLst/>
                          <a:latin typeface="Calibri" panose="020F0502020204030204" pitchFamily="34" charset="0"/>
                        </a:rPr>
                        <a:t>Marketing Cloud</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Python</a:t>
                      </a:r>
                    </a:p>
                  </a:txBody>
                  <a:tcPr marL="6216" marR="6216" marT="6216" marB="0" anchor="b">
                    <a:lnL>
                      <a:noFill/>
                    </a:lnL>
                    <a:lnR>
                      <a:noFill/>
                    </a:lnR>
                    <a:lnT>
                      <a:noFill/>
                    </a:lnT>
                    <a:lnB>
                      <a:noFill/>
                    </a:lnB>
                  </a:tcPr>
                </a:tc>
                <a:tc>
                  <a:txBody>
                    <a:bodyPr/>
                    <a:lstStyle/>
                    <a:p>
                      <a:pPr algn="l" fontAlgn="b"/>
                      <a:r>
                        <a:rPr lang="en-US" sz="1200" b="1" i="0" u="none" strike="noStrike">
                          <a:solidFill>
                            <a:srgbClr val="000000"/>
                          </a:solidFill>
                          <a:effectLst/>
                          <a:latin typeface="Calibri" panose="020F0502020204030204" pitchFamily="34" charset="0"/>
                        </a:rPr>
                        <a:t>SaaS</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Android</a:t>
                      </a:r>
                    </a:p>
                  </a:txBody>
                  <a:tcPr marL="6216" marR="6216" marT="6216" marB="0" anchor="b">
                    <a:lnL>
                      <a:noFill/>
                    </a:lnL>
                    <a:lnR>
                      <a:noFill/>
                    </a:lnR>
                    <a:lnT>
                      <a:noFill/>
                    </a:lnT>
                    <a:lnB>
                      <a:noFill/>
                    </a:lnB>
                  </a:tcPr>
                </a:tc>
                <a:extLst>
                  <a:ext uri="{0D108BD9-81ED-4DB2-BD59-A6C34878D82A}">
                    <a16:rowId xmlns:a16="http://schemas.microsoft.com/office/drawing/2014/main" val="4116037631"/>
                  </a:ext>
                </a:extLst>
              </a:tr>
              <a:tr h="163977">
                <a:tc>
                  <a:txBody>
                    <a:bodyPr/>
                    <a:lstStyle/>
                    <a:p>
                      <a:pPr algn="l" fontAlgn="b"/>
                      <a:r>
                        <a:rPr lang="en-US" sz="1200" b="0" i="0" u="none" strike="noStrike">
                          <a:solidFill>
                            <a:srgbClr val="000000"/>
                          </a:solidFill>
                          <a:effectLst/>
                          <a:latin typeface="Calibri" panose="020F0502020204030204" pitchFamily="34" charset="0"/>
                        </a:rPr>
                        <a:t>SAC Cloud</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ReactJS</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MS Power Platform</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Cybersecurity</a:t>
                      </a:r>
                    </a:p>
                  </a:txBody>
                  <a:tcPr marL="6216" marR="6216" marT="6216" marB="0" anchor="b">
                    <a:lnL>
                      <a:noFill/>
                    </a:lnL>
                    <a:lnR>
                      <a:noFill/>
                    </a:lnR>
                    <a:lnT>
                      <a:noFill/>
                    </a:lnT>
                    <a:lnB>
                      <a:noFill/>
                    </a:lnB>
                  </a:tcPr>
                </a:tc>
                <a:extLst>
                  <a:ext uri="{0D108BD9-81ED-4DB2-BD59-A6C34878D82A}">
                    <a16:rowId xmlns:a16="http://schemas.microsoft.com/office/drawing/2014/main" val="2513098656"/>
                  </a:ext>
                </a:extLst>
              </a:tr>
              <a:tr h="163977">
                <a:tc>
                  <a:txBody>
                    <a:bodyPr/>
                    <a:lstStyle/>
                    <a:p>
                      <a:pPr algn="l" fontAlgn="b"/>
                      <a:r>
                        <a:rPr lang="en-US" sz="1200" b="0" i="0" u="none" strike="noStrike">
                          <a:solidFill>
                            <a:srgbClr val="000000"/>
                          </a:solidFill>
                          <a:effectLst/>
                          <a:latin typeface="Calibri" panose="020F0502020204030204" pitchFamily="34" charset="0"/>
                        </a:rPr>
                        <a:t>Sales Cloud</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RubyonRails</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Salesforce</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Django</a:t>
                      </a:r>
                    </a:p>
                  </a:txBody>
                  <a:tcPr marL="6216" marR="6216" marT="6216" marB="0" anchor="b">
                    <a:lnL>
                      <a:noFill/>
                    </a:lnL>
                    <a:lnR>
                      <a:noFill/>
                    </a:lnR>
                    <a:lnT>
                      <a:noFill/>
                    </a:lnT>
                    <a:lnB>
                      <a:noFill/>
                    </a:lnB>
                  </a:tcPr>
                </a:tc>
                <a:extLst>
                  <a:ext uri="{0D108BD9-81ED-4DB2-BD59-A6C34878D82A}">
                    <a16:rowId xmlns:a16="http://schemas.microsoft.com/office/drawing/2014/main" val="1648473390"/>
                  </a:ext>
                </a:extLst>
              </a:tr>
              <a:tr h="163977">
                <a:tc>
                  <a:txBody>
                    <a:bodyPr/>
                    <a:lstStyle/>
                    <a:p>
                      <a:pPr algn="l" fontAlgn="b"/>
                      <a:r>
                        <a:rPr lang="en-US" sz="1200" b="0" i="0" u="none" strike="noStrike">
                          <a:solidFill>
                            <a:srgbClr val="000000"/>
                          </a:solidFill>
                          <a:effectLst/>
                          <a:latin typeface="Calibri" panose="020F0502020204030204" pitchFamily="34" charset="0"/>
                        </a:rPr>
                        <a:t>Service Cloud</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Scala</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SuccessFactors</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Git</a:t>
                      </a:r>
                    </a:p>
                  </a:txBody>
                  <a:tcPr marL="6216" marR="6216" marT="6216" marB="0" anchor="b">
                    <a:lnL>
                      <a:noFill/>
                    </a:lnL>
                    <a:lnR>
                      <a:noFill/>
                    </a:lnR>
                    <a:lnT>
                      <a:noFill/>
                    </a:lnT>
                    <a:lnB>
                      <a:noFill/>
                    </a:lnB>
                  </a:tcPr>
                </a:tc>
                <a:extLst>
                  <a:ext uri="{0D108BD9-81ED-4DB2-BD59-A6C34878D82A}">
                    <a16:rowId xmlns:a16="http://schemas.microsoft.com/office/drawing/2014/main" val="3030776067"/>
                  </a:ext>
                </a:extLst>
              </a:tr>
              <a:tr h="163977">
                <a:tc>
                  <a:txBody>
                    <a:bodyPr/>
                    <a:lstStyle/>
                    <a:p>
                      <a:pPr algn="l" fontAlgn="b"/>
                      <a:r>
                        <a:rPr lang="en-US" sz="1200" b="0" i="0" u="none" strike="noStrike">
                          <a:solidFill>
                            <a:srgbClr val="000000"/>
                          </a:solidFill>
                          <a:effectLst/>
                          <a:latin typeface="Calibri" panose="020F0502020204030204" pitchFamily="34" charset="0"/>
                        </a:rPr>
                        <a:t>Vlocity</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Swift</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UiPath</a:t>
                      </a: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Google Ads</a:t>
                      </a:r>
                    </a:p>
                  </a:txBody>
                  <a:tcPr marL="6216" marR="6216" marT="6216" marB="0" anchor="b">
                    <a:lnL>
                      <a:noFill/>
                    </a:lnL>
                    <a:lnR>
                      <a:noFill/>
                    </a:lnR>
                    <a:lnT>
                      <a:noFill/>
                    </a:lnT>
                    <a:lnB>
                      <a:noFill/>
                    </a:lnB>
                  </a:tcPr>
                </a:tc>
                <a:extLst>
                  <a:ext uri="{0D108BD9-81ED-4DB2-BD59-A6C34878D82A}">
                    <a16:rowId xmlns:a16="http://schemas.microsoft.com/office/drawing/2014/main" val="2905742813"/>
                  </a:ext>
                </a:extLst>
              </a:tr>
              <a:tr h="163977">
                <a:tc>
                  <a:txBody>
                    <a:bodyPr/>
                    <a:lstStyle/>
                    <a:p>
                      <a:pPr algn="l" fontAlgn="b"/>
                      <a:endParaRPr lang="en-US" sz="1200" b="0" i="0" u="none" strike="noStrike">
                        <a:solidFill>
                          <a:srgbClr val="000000"/>
                        </a:solidFill>
                        <a:effectLst/>
                        <a:latin typeface="Calibri" panose="020F0502020204030204" pitchFamily="34" charset="0"/>
                      </a:endParaRP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T-SQL</a:t>
                      </a:r>
                    </a:p>
                  </a:txBody>
                  <a:tcPr marL="6216" marR="6216" marT="6216"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Java Spring</a:t>
                      </a:r>
                    </a:p>
                  </a:txBody>
                  <a:tcPr marL="6216" marR="6216" marT="6216" marB="0" anchor="b">
                    <a:lnL>
                      <a:noFill/>
                    </a:lnL>
                    <a:lnR>
                      <a:noFill/>
                    </a:lnR>
                    <a:lnT>
                      <a:noFill/>
                    </a:lnT>
                    <a:lnB>
                      <a:noFill/>
                    </a:lnB>
                  </a:tcPr>
                </a:tc>
                <a:extLst>
                  <a:ext uri="{0D108BD9-81ED-4DB2-BD59-A6C34878D82A}">
                    <a16:rowId xmlns:a16="http://schemas.microsoft.com/office/drawing/2014/main" val="1579747603"/>
                  </a:ext>
                </a:extLst>
              </a:tr>
              <a:tr h="163977">
                <a:tc>
                  <a:txBody>
                    <a:bodyPr/>
                    <a:lstStyle/>
                    <a:p>
                      <a:pPr algn="l" fontAlgn="b"/>
                      <a:endParaRPr lang="en-US" sz="1200" b="0" i="0" u="none" strike="noStrike">
                        <a:solidFill>
                          <a:srgbClr val="000000"/>
                        </a:solidFill>
                        <a:effectLst/>
                        <a:latin typeface="Calibri" panose="020F0502020204030204" pitchFamily="34" charset="0"/>
                      </a:endParaRPr>
                    </a:p>
                  </a:txBody>
                  <a:tcPr marL="6216" marR="6216" marT="6216"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6216" marR="6216" marT="6216"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ML/AI</a:t>
                      </a:r>
                    </a:p>
                  </a:txBody>
                  <a:tcPr marL="6216" marR="6216" marT="6216" marB="0" anchor="b">
                    <a:lnL>
                      <a:noFill/>
                    </a:lnL>
                    <a:lnR>
                      <a:noFill/>
                    </a:lnR>
                    <a:lnT>
                      <a:noFill/>
                    </a:lnT>
                    <a:lnB>
                      <a:noFill/>
                    </a:lnB>
                  </a:tcPr>
                </a:tc>
                <a:extLst>
                  <a:ext uri="{0D108BD9-81ED-4DB2-BD59-A6C34878D82A}">
                    <a16:rowId xmlns:a16="http://schemas.microsoft.com/office/drawing/2014/main" val="3767076454"/>
                  </a:ext>
                </a:extLst>
              </a:tr>
              <a:tr h="163977">
                <a:tc>
                  <a:txBody>
                    <a:bodyPr/>
                    <a:lstStyle/>
                    <a:p>
                      <a:pPr algn="l" fontAlgn="b"/>
                      <a:endParaRPr lang="en-US" sz="1200" b="0" i="0" u="none" strike="noStrike">
                        <a:solidFill>
                          <a:srgbClr val="000000"/>
                        </a:solidFill>
                        <a:effectLst/>
                        <a:latin typeface="Calibri" panose="020F0502020204030204" pitchFamily="34" charset="0"/>
                      </a:endParaRPr>
                    </a:p>
                  </a:txBody>
                  <a:tcPr marL="6216" marR="6216" marT="6216"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6216" marR="6216" marT="6216"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Calibri" panose="020F0502020204030204" pitchFamily="34" charset="0"/>
                      </a:endParaRPr>
                    </a:p>
                  </a:txBody>
                  <a:tcPr marL="6216" marR="6216" marT="62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MS-Power</a:t>
                      </a:r>
                    </a:p>
                  </a:txBody>
                  <a:tcPr marL="6216" marR="6216" marT="6216" marB="0" anchor="b">
                    <a:lnL>
                      <a:noFill/>
                    </a:lnL>
                    <a:lnR>
                      <a:noFill/>
                    </a:lnR>
                    <a:lnT>
                      <a:noFill/>
                    </a:lnT>
                    <a:lnB>
                      <a:noFill/>
                    </a:lnB>
                  </a:tcPr>
                </a:tc>
                <a:extLst>
                  <a:ext uri="{0D108BD9-81ED-4DB2-BD59-A6C34878D82A}">
                    <a16:rowId xmlns:a16="http://schemas.microsoft.com/office/drawing/2014/main" val="1576897954"/>
                  </a:ext>
                </a:extLst>
              </a:tr>
              <a:tr h="163977">
                <a:tc>
                  <a:txBody>
                    <a:bodyPr/>
                    <a:lstStyle/>
                    <a:p>
                      <a:pPr algn="l" fontAlgn="b"/>
                      <a:endParaRPr lang="en-US" sz="1200" b="0" i="0" u="none" strike="noStrike">
                        <a:solidFill>
                          <a:srgbClr val="000000"/>
                        </a:solidFill>
                        <a:effectLst/>
                        <a:latin typeface="Calibri" panose="020F0502020204030204" pitchFamily="34" charset="0"/>
                      </a:endParaRPr>
                    </a:p>
                  </a:txBody>
                  <a:tcPr marL="6216" marR="6216" marT="6216"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6216" marR="6216" marT="6216"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6216" marR="6216" marT="62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REST-API</a:t>
                      </a:r>
                    </a:p>
                  </a:txBody>
                  <a:tcPr marL="6216" marR="6216" marT="6216" marB="0" anchor="b">
                    <a:lnL>
                      <a:noFill/>
                    </a:lnL>
                    <a:lnR>
                      <a:noFill/>
                    </a:lnR>
                    <a:lnT>
                      <a:noFill/>
                    </a:lnT>
                    <a:lnB>
                      <a:noFill/>
                    </a:lnB>
                  </a:tcPr>
                </a:tc>
                <a:extLst>
                  <a:ext uri="{0D108BD9-81ED-4DB2-BD59-A6C34878D82A}">
                    <a16:rowId xmlns:a16="http://schemas.microsoft.com/office/drawing/2014/main" val="942630898"/>
                  </a:ext>
                </a:extLst>
              </a:tr>
            </a:tbl>
          </a:graphicData>
        </a:graphic>
      </p:graphicFrame>
      <p:sp>
        <p:nvSpPr>
          <p:cNvPr id="6" name="TextBox 5">
            <a:extLst>
              <a:ext uri="{FF2B5EF4-FFF2-40B4-BE49-F238E27FC236}">
                <a16:creationId xmlns:a16="http://schemas.microsoft.com/office/drawing/2014/main" id="{6B9F3CA9-CF62-15BE-EC4D-679E6E1D2B96}"/>
              </a:ext>
            </a:extLst>
          </p:cNvPr>
          <p:cNvSpPr txBox="1"/>
          <p:nvPr/>
        </p:nvSpPr>
        <p:spPr>
          <a:xfrm>
            <a:off x="319508" y="5341358"/>
            <a:ext cx="5298091" cy="523220"/>
          </a:xfrm>
          <a:prstGeom prst="rect">
            <a:avLst/>
          </a:prstGeom>
          <a:noFill/>
        </p:spPr>
        <p:txBody>
          <a:bodyPr wrap="square" rtlCol="0">
            <a:spAutoFit/>
          </a:bodyPr>
          <a:lstStyle/>
          <a:p>
            <a:pPr algn="ctr"/>
            <a:r>
              <a:rPr lang="en-US" sz="1400" dirty="0"/>
              <a:t>And the list keeps growing. And we have non-technology areas including Home Care, Cannabis, Accounting, et al.</a:t>
            </a:r>
          </a:p>
        </p:txBody>
      </p:sp>
      <p:pic>
        <p:nvPicPr>
          <p:cNvPr id="14" name="Picture 13">
            <a:extLst>
              <a:ext uri="{FF2B5EF4-FFF2-40B4-BE49-F238E27FC236}">
                <a16:creationId xmlns:a16="http://schemas.microsoft.com/office/drawing/2014/main" id="{9CE253D7-061F-A606-340F-745FF7721D3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96000" y="1528042"/>
            <a:ext cx="6096000" cy="4383372"/>
          </a:xfrm>
          <a:prstGeom prst="rect">
            <a:avLst/>
          </a:prstGeom>
        </p:spPr>
      </p:pic>
      <p:sp>
        <p:nvSpPr>
          <p:cNvPr id="22" name="TextBox 21">
            <a:extLst>
              <a:ext uri="{FF2B5EF4-FFF2-40B4-BE49-F238E27FC236}">
                <a16:creationId xmlns:a16="http://schemas.microsoft.com/office/drawing/2014/main" id="{0010E9EF-BED0-A419-951E-26C292A91B9B}"/>
              </a:ext>
            </a:extLst>
          </p:cNvPr>
          <p:cNvSpPr txBox="1"/>
          <p:nvPr/>
        </p:nvSpPr>
        <p:spPr>
          <a:xfrm>
            <a:off x="6394314" y="1690378"/>
            <a:ext cx="1870064" cy="369332"/>
          </a:xfrm>
          <a:prstGeom prst="rect">
            <a:avLst/>
          </a:prstGeom>
          <a:noFill/>
        </p:spPr>
        <p:txBody>
          <a:bodyPr wrap="none" rtlCol="0">
            <a:spAutoFit/>
          </a:bodyPr>
          <a:lstStyle/>
          <a:p>
            <a:r>
              <a:rPr lang="en-US" b="1" dirty="0">
                <a:solidFill>
                  <a:schemeClr val="bg1"/>
                </a:solidFill>
              </a:rPr>
              <a:t>Tim Montgomery</a:t>
            </a:r>
          </a:p>
        </p:txBody>
      </p:sp>
      <p:pic>
        <p:nvPicPr>
          <p:cNvPr id="23" name="Graphic 22" descr="Email with solid fill">
            <a:hlinkClick r:id="rId4"/>
            <a:extLst>
              <a:ext uri="{FF2B5EF4-FFF2-40B4-BE49-F238E27FC236}">
                <a16:creationId xmlns:a16="http://schemas.microsoft.com/office/drawing/2014/main" id="{9818B570-7B72-8279-C3F7-41351F04D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31385" y="1623273"/>
            <a:ext cx="457200" cy="457200"/>
          </a:xfrm>
          <a:prstGeom prst="rect">
            <a:avLst/>
          </a:prstGeom>
        </p:spPr>
      </p:pic>
      <p:sp>
        <p:nvSpPr>
          <p:cNvPr id="24" name="TextBox 23">
            <a:extLst>
              <a:ext uri="{FF2B5EF4-FFF2-40B4-BE49-F238E27FC236}">
                <a16:creationId xmlns:a16="http://schemas.microsoft.com/office/drawing/2014/main" id="{CF7FF67E-E8AC-BED2-F76A-49B7324E5069}"/>
              </a:ext>
            </a:extLst>
          </p:cNvPr>
          <p:cNvSpPr txBox="1"/>
          <p:nvPr/>
        </p:nvSpPr>
        <p:spPr>
          <a:xfrm>
            <a:off x="8933074" y="1685348"/>
            <a:ext cx="1781257" cy="369332"/>
          </a:xfrm>
          <a:prstGeom prst="rect">
            <a:avLst/>
          </a:prstGeom>
          <a:noFill/>
        </p:spPr>
        <p:txBody>
          <a:bodyPr wrap="none" rtlCol="0">
            <a:spAutoFit/>
          </a:bodyPr>
          <a:lstStyle/>
          <a:p>
            <a:r>
              <a:rPr lang="en-US" b="1" dirty="0">
                <a:solidFill>
                  <a:schemeClr val="bg1"/>
                </a:solidFill>
              </a:rPr>
              <a:t>+1 518-480-7164</a:t>
            </a:r>
          </a:p>
        </p:txBody>
      </p:sp>
      <p:sp>
        <p:nvSpPr>
          <p:cNvPr id="25" name="TextBox 24">
            <a:hlinkClick r:id="rId7"/>
            <a:extLst>
              <a:ext uri="{FF2B5EF4-FFF2-40B4-BE49-F238E27FC236}">
                <a16:creationId xmlns:a16="http://schemas.microsoft.com/office/drawing/2014/main" id="{E2403C1B-264D-ED7A-41CD-74EF65649BA4}"/>
              </a:ext>
            </a:extLst>
          </p:cNvPr>
          <p:cNvSpPr txBox="1"/>
          <p:nvPr/>
        </p:nvSpPr>
        <p:spPr>
          <a:xfrm>
            <a:off x="6087027" y="5260053"/>
            <a:ext cx="6114400" cy="646331"/>
          </a:xfrm>
          <a:prstGeom prst="rect">
            <a:avLst/>
          </a:prstGeom>
          <a:solidFill>
            <a:schemeClr val="bg1"/>
          </a:solidFill>
        </p:spPr>
        <p:txBody>
          <a:bodyPr wrap="square" rtlCol="0">
            <a:spAutoFit/>
          </a:bodyPr>
          <a:lstStyle/>
          <a:p>
            <a:r>
              <a:rPr lang="en-US" sz="1600" b="1" dirty="0"/>
              <a:t>Schedule a Demo: </a:t>
            </a:r>
            <a:r>
              <a:rPr lang="en-US" dirty="0">
                <a:hlinkClick r:id="rId7"/>
              </a:rPr>
              <a:t>https://calendly.com/tim_montgomery/ai-based-candidate-screening-demo</a:t>
            </a:r>
            <a:r>
              <a:rPr lang="en-US" dirty="0"/>
              <a:t> </a:t>
            </a:r>
          </a:p>
        </p:txBody>
      </p:sp>
      <p:sp>
        <p:nvSpPr>
          <p:cNvPr id="26" name="TextBox 25">
            <a:extLst>
              <a:ext uri="{FF2B5EF4-FFF2-40B4-BE49-F238E27FC236}">
                <a16:creationId xmlns:a16="http://schemas.microsoft.com/office/drawing/2014/main" id="{B623C90C-5C71-E331-1569-5BC6216E0C71}"/>
              </a:ext>
            </a:extLst>
          </p:cNvPr>
          <p:cNvSpPr txBox="1"/>
          <p:nvPr/>
        </p:nvSpPr>
        <p:spPr>
          <a:xfrm>
            <a:off x="11831238" y="6543107"/>
            <a:ext cx="418704" cy="369332"/>
          </a:xfrm>
          <a:prstGeom prst="rect">
            <a:avLst/>
          </a:prstGeom>
          <a:noFill/>
        </p:spPr>
        <p:txBody>
          <a:bodyPr wrap="none" rtlCol="0">
            <a:spAutoFit/>
          </a:bodyPr>
          <a:lstStyle/>
          <a:p>
            <a:r>
              <a:rPr lang="en-US" dirty="0">
                <a:solidFill>
                  <a:schemeClr val="bg1"/>
                </a:solidFill>
              </a:rPr>
              <a:t>11</a:t>
            </a:r>
          </a:p>
        </p:txBody>
      </p:sp>
      <p:sp>
        <p:nvSpPr>
          <p:cNvPr id="27" name="TextBox 26">
            <a:extLst>
              <a:ext uri="{FF2B5EF4-FFF2-40B4-BE49-F238E27FC236}">
                <a16:creationId xmlns:a16="http://schemas.microsoft.com/office/drawing/2014/main" id="{716C36B2-2800-4D2C-F614-85F93127A708}"/>
              </a:ext>
            </a:extLst>
          </p:cNvPr>
          <p:cNvSpPr txBox="1"/>
          <p:nvPr/>
        </p:nvSpPr>
        <p:spPr>
          <a:xfrm>
            <a:off x="5686269" y="6547701"/>
            <a:ext cx="418704" cy="369332"/>
          </a:xfrm>
          <a:prstGeom prst="rect">
            <a:avLst/>
          </a:prstGeom>
          <a:noFill/>
        </p:spPr>
        <p:txBody>
          <a:bodyPr wrap="none" rtlCol="0">
            <a:spAutoFit/>
          </a:bodyPr>
          <a:lstStyle/>
          <a:p>
            <a:r>
              <a:rPr lang="en-US" dirty="0">
                <a:solidFill>
                  <a:schemeClr val="bg1"/>
                </a:solidFill>
              </a:rPr>
              <a:t>10</a:t>
            </a:r>
          </a:p>
        </p:txBody>
      </p:sp>
    </p:spTree>
    <p:extLst>
      <p:ext uri="{BB962C8B-B14F-4D97-AF65-F5344CB8AC3E}">
        <p14:creationId xmlns:p14="http://schemas.microsoft.com/office/powerpoint/2010/main" val="3014842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1187</Words>
  <Application>Microsoft Office PowerPoint</Application>
  <PresentationFormat>Widescreen</PresentationFormat>
  <Paragraphs>202</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Segoe UI</vt:lpstr>
      <vt:lpstr>Times New Roman</vt:lpstr>
      <vt:lpstr>Wingdings</vt:lpstr>
      <vt:lpstr>Office Theme</vt:lpstr>
      <vt:lpstr>Conversational Assessment Platform Overview</vt:lpstr>
      <vt:lpstr>Problem Statement</vt:lpstr>
      <vt:lpstr>Going Resume-less</vt:lpstr>
      <vt:lpstr>Convint.ai Solution - How it delivers results Automated technical assessments through Convint.ai platform</vt:lpstr>
      <vt:lpstr>Convint.ai Solution - Summary in metrics</vt:lpstr>
      <vt:lpstr>List of technology screenings available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Montgomery</dc:creator>
  <cp:lastModifiedBy>Tim Montgomery</cp:lastModifiedBy>
  <cp:revision>29</cp:revision>
  <dcterms:created xsi:type="dcterms:W3CDTF">2022-08-19T13:52:05Z</dcterms:created>
  <dcterms:modified xsi:type="dcterms:W3CDTF">2022-08-19T17:20:14Z</dcterms:modified>
</cp:coreProperties>
</file>